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8288000" cy="10287000"/>
  <p:notesSz cx="6858000" cy="9144000"/>
  <p:embeddedFontLst>
    <p:embeddedFont>
      <p:font typeface="Arial Bold" panose="020B0704020202020204" pitchFamily="34" charset="0"/>
      <p:regular r:id="rId15"/>
      <p:bold r:id="rId16"/>
    </p:embeddedFont>
    <p:embeddedFont>
      <p:font typeface="Cy Grotesk Key Bold" panose="020B0604020202020204" charset="0"/>
      <p:regular r:id="rId17"/>
    </p:embeddedFont>
    <p:embeddedFont>
      <p:font typeface="Glacial Indifference" panose="020B0604020202020204" charset="0"/>
      <p:regular r:id="rId18"/>
    </p:embeddedFont>
    <p:embeddedFont>
      <p:font typeface="Horizon" panose="020B0604020202020204" charset="0"/>
      <p:regular r:id="rId19"/>
    </p:embeddedFont>
    <p:embeddedFont>
      <p:font typeface="League Spartan" panose="020B0604020202020204" charset="0"/>
      <p:regular r:id="rId20"/>
    </p:embeddedFont>
    <p:embeddedFont>
      <p:font typeface="Porcelain" panose="020B0604020202020204" charset="0"/>
      <p:regular r:id="rId21"/>
    </p:embeddedFont>
    <p:embeddedFont>
      <p:font typeface="TT Commons Pro" panose="020B0604020202020204" charset="0"/>
      <p:regular r:id="rId22"/>
    </p:embeddedFont>
    <p:embeddedFont>
      <p:font typeface="Yellowtail" panose="020B0604020202020204" charset="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34" d="100"/>
          <a:sy n="34" d="100"/>
        </p:scale>
        <p:origin x="704" y="25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62E51F-1260-46CC-A9FA-455F795734D9}" type="datetimeFigureOut">
              <a:rPr lang="en-IN" smtClean="0"/>
              <a:t>26-06-2025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11E5EA-FC95-45C3-BBD9-4CF224A5F97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484016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11E5EA-FC95-45C3-BBD9-4CF224A5F97E}" type="slidenum">
              <a:rPr lang="en-IN" smtClean="0"/>
              <a:t>12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260019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wipe dir="r"/>
  </p:transition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7.png"/><Relationship Id="rId7" Type="http://schemas.openxmlformats.org/officeDocument/2006/relationships/image" Target="../media/image4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1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46.svg"/><Relationship Id="rId5" Type="http://schemas.openxmlformats.org/officeDocument/2006/relationships/image" Target="../media/image8.png"/><Relationship Id="rId10" Type="http://schemas.openxmlformats.org/officeDocument/2006/relationships/image" Target="../media/image45.png"/><Relationship Id="rId4" Type="http://schemas.openxmlformats.org/officeDocument/2006/relationships/image" Target="../media/image12.svg"/><Relationship Id="rId9" Type="http://schemas.openxmlformats.org/officeDocument/2006/relationships/image" Target="../media/image44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6.svg"/><Relationship Id="rId7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10.svg"/><Relationship Id="rId4" Type="http://schemas.openxmlformats.org/officeDocument/2006/relationships/image" Target="../media/image9.png"/><Relationship Id="rId9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13" Type="http://schemas.openxmlformats.org/officeDocument/2006/relationships/image" Target="../media/image19.png"/><Relationship Id="rId18" Type="http://schemas.openxmlformats.org/officeDocument/2006/relationships/image" Target="../media/image24.svg"/><Relationship Id="rId3" Type="http://schemas.openxmlformats.org/officeDocument/2006/relationships/image" Target="../media/image8.png"/><Relationship Id="rId21" Type="http://schemas.openxmlformats.org/officeDocument/2006/relationships/image" Target="../media/image27.png"/><Relationship Id="rId7" Type="http://schemas.openxmlformats.org/officeDocument/2006/relationships/image" Target="../media/image13.png"/><Relationship Id="rId12" Type="http://schemas.openxmlformats.org/officeDocument/2006/relationships/image" Target="../media/image18.svg"/><Relationship Id="rId17" Type="http://schemas.openxmlformats.org/officeDocument/2006/relationships/image" Target="../media/image23.png"/><Relationship Id="rId2" Type="http://schemas.openxmlformats.org/officeDocument/2006/relationships/image" Target="../media/image3.png"/><Relationship Id="rId16" Type="http://schemas.openxmlformats.org/officeDocument/2006/relationships/image" Target="../media/image22.svg"/><Relationship Id="rId20" Type="http://schemas.openxmlformats.org/officeDocument/2006/relationships/image" Target="../media/image26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10" Type="http://schemas.openxmlformats.org/officeDocument/2006/relationships/image" Target="../media/image16.svg"/><Relationship Id="rId19" Type="http://schemas.openxmlformats.org/officeDocument/2006/relationships/image" Target="../media/image25.png"/><Relationship Id="rId4" Type="http://schemas.openxmlformats.org/officeDocument/2006/relationships/image" Target="../media/image7.png"/><Relationship Id="rId9" Type="http://schemas.openxmlformats.org/officeDocument/2006/relationships/image" Target="../media/image15.png"/><Relationship Id="rId14" Type="http://schemas.openxmlformats.org/officeDocument/2006/relationships/image" Target="../media/image20.svg"/><Relationship Id="rId22" Type="http://schemas.openxmlformats.org/officeDocument/2006/relationships/image" Target="../media/image28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7.png"/><Relationship Id="rId7" Type="http://schemas.openxmlformats.org/officeDocument/2006/relationships/image" Target="../media/image3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7.png"/><Relationship Id="rId7" Type="http://schemas.openxmlformats.org/officeDocument/2006/relationships/image" Target="../media/image3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11.png"/><Relationship Id="rId7" Type="http://schemas.openxmlformats.org/officeDocument/2006/relationships/image" Target="../media/image36.png"/><Relationship Id="rId12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5" Type="http://schemas.openxmlformats.org/officeDocument/2006/relationships/image" Target="../media/image7.png"/><Relationship Id="rId10" Type="http://schemas.openxmlformats.org/officeDocument/2006/relationships/image" Target="../media/image39.png"/><Relationship Id="rId4" Type="http://schemas.openxmlformats.org/officeDocument/2006/relationships/image" Target="../media/image12.svg"/><Relationship Id="rId9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7125" end="10791.6687"/>
                </p14:media>
              </p:ext>
            </p:extLst>
          </p:nvPr>
        </p:nvPicPr>
        <p:blipFill>
          <a:blip r:embed="rId4"/>
          <a:srcRect l="6831" t="3568" b="3568"/>
          <a:stretch>
            <a:fillRect/>
          </a:stretch>
        </p:blipFill>
        <p:spPr>
          <a:xfrm>
            <a:off x="0" y="-114300"/>
            <a:ext cx="18288000" cy="102870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0" y="2609969"/>
            <a:ext cx="17637271" cy="2851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833"/>
              </a:lnSpc>
              <a:spcBef>
                <a:spcPct val="0"/>
              </a:spcBef>
            </a:pPr>
            <a:r>
              <a:rPr lang="en-US" sz="15595">
                <a:solidFill>
                  <a:srgbClr val="FFFFFF"/>
                </a:solidFill>
                <a:latin typeface="Horizon"/>
                <a:ea typeface="Horizon"/>
                <a:cs typeface="Horizon"/>
                <a:sym typeface="Horizon"/>
              </a:rPr>
              <a:t>WELCOME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670510" y="4814174"/>
            <a:ext cx="13443842" cy="1104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  <a:spcBef>
                <a:spcPct val="0"/>
              </a:spcBef>
            </a:pPr>
            <a:r>
              <a:rPr lang="en-US" sz="6000" dirty="0">
                <a:solidFill>
                  <a:srgbClr val="FFFFFF"/>
                </a:solidFill>
                <a:latin typeface="Horizon"/>
                <a:ea typeface="Horizon"/>
                <a:cs typeface="Horizon"/>
                <a:sym typeface="Horizon"/>
              </a:rPr>
              <a:t>TO OUR PRESENTATION</a:t>
            </a:r>
          </a:p>
        </p:txBody>
      </p:sp>
    </p:spTree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BA0818">
                <a:alpha val="100000"/>
              </a:srgbClr>
            </a:gs>
            <a:gs pos="100000">
              <a:srgbClr val="830007">
                <a:alpha val="100000"/>
              </a:srgb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063558">
            <a:off x="11383994" y="8095244"/>
            <a:ext cx="1285177" cy="2326113"/>
          </a:xfrm>
          <a:custGeom>
            <a:avLst/>
            <a:gdLst/>
            <a:ahLst/>
            <a:cxnLst/>
            <a:rect l="l" t="t" r="r" b="b"/>
            <a:pathLst>
              <a:path w="1285177" h="2326113">
                <a:moveTo>
                  <a:pt x="0" y="0"/>
                </a:moveTo>
                <a:lnTo>
                  <a:pt x="1285177" y="0"/>
                </a:lnTo>
                <a:lnTo>
                  <a:pt x="1285177" y="2326112"/>
                </a:lnTo>
                <a:lnTo>
                  <a:pt x="0" y="23261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3" name="Group 3"/>
          <p:cNvGrpSpPr/>
          <p:nvPr/>
        </p:nvGrpSpPr>
        <p:grpSpPr>
          <a:xfrm>
            <a:off x="784830" y="2066034"/>
            <a:ext cx="17199709" cy="7646254"/>
            <a:chOff x="0" y="0"/>
            <a:chExt cx="4529965" cy="201382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529965" cy="2013828"/>
            </a:xfrm>
            <a:custGeom>
              <a:avLst/>
              <a:gdLst/>
              <a:ahLst/>
              <a:cxnLst/>
              <a:rect l="l" t="t" r="r" b="b"/>
              <a:pathLst>
                <a:path w="4529965" h="2013828">
                  <a:moveTo>
                    <a:pt x="25657" y="0"/>
                  </a:moveTo>
                  <a:lnTo>
                    <a:pt x="4504308" y="0"/>
                  </a:lnTo>
                  <a:cubicBezTo>
                    <a:pt x="4511112" y="0"/>
                    <a:pt x="4517638" y="2703"/>
                    <a:pt x="4522450" y="7515"/>
                  </a:cubicBezTo>
                  <a:cubicBezTo>
                    <a:pt x="4527262" y="12326"/>
                    <a:pt x="4529965" y="18852"/>
                    <a:pt x="4529965" y="25657"/>
                  </a:cubicBezTo>
                  <a:lnTo>
                    <a:pt x="4529965" y="1988171"/>
                  </a:lnTo>
                  <a:cubicBezTo>
                    <a:pt x="4529965" y="1994976"/>
                    <a:pt x="4527262" y="2001502"/>
                    <a:pt x="4522450" y="2006314"/>
                  </a:cubicBezTo>
                  <a:cubicBezTo>
                    <a:pt x="4517638" y="2011125"/>
                    <a:pt x="4511112" y="2013828"/>
                    <a:pt x="4504308" y="2013828"/>
                  </a:cubicBezTo>
                  <a:lnTo>
                    <a:pt x="25657" y="2013828"/>
                  </a:lnTo>
                  <a:cubicBezTo>
                    <a:pt x="18852" y="2013828"/>
                    <a:pt x="12326" y="2011125"/>
                    <a:pt x="7515" y="2006314"/>
                  </a:cubicBezTo>
                  <a:cubicBezTo>
                    <a:pt x="2703" y="2001502"/>
                    <a:pt x="0" y="1994976"/>
                    <a:pt x="0" y="1988171"/>
                  </a:cubicBezTo>
                  <a:lnTo>
                    <a:pt x="0" y="25657"/>
                  </a:lnTo>
                  <a:cubicBezTo>
                    <a:pt x="0" y="18852"/>
                    <a:pt x="2703" y="12326"/>
                    <a:pt x="7515" y="7515"/>
                  </a:cubicBezTo>
                  <a:cubicBezTo>
                    <a:pt x="12326" y="2703"/>
                    <a:pt x="18852" y="0"/>
                    <a:pt x="25657" y="0"/>
                  </a:cubicBezTo>
                  <a:close/>
                </a:path>
              </a:pathLst>
            </a:custGeom>
            <a:solidFill>
              <a:srgbClr val="F4F6FC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529965" cy="20519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410209" lvl="1" indent="-205105" algn="ctr">
                <a:lnSpc>
                  <a:spcPts val="2659"/>
                </a:lnSpc>
                <a:buFont typeface="Arial"/>
                <a:buChar char="•"/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2153724" y="9430513"/>
            <a:ext cx="1338372" cy="1341727"/>
          </a:xfrm>
          <a:custGeom>
            <a:avLst/>
            <a:gdLst/>
            <a:ahLst/>
            <a:cxnLst/>
            <a:rect l="l" t="t" r="r" b="b"/>
            <a:pathLst>
              <a:path w="1338372" h="1341727">
                <a:moveTo>
                  <a:pt x="0" y="0"/>
                </a:moveTo>
                <a:lnTo>
                  <a:pt x="1338372" y="0"/>
                </a:lnTo>
                <a:lnTo>
                  <a:pt x="1338372" y="1341727"/>
                </a:lnTo>
                <a:lnTo>
                  <a:pt x="0" y="13417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9" name="Freeform 9"/>
          <p:cNvSpPr/>
          <p:nvPr/>
        </p:nvSpPr>
        <p:spPr>
          <a:xfrm rot="-4885531">
            <a:off x="17666750" y="3789389"/>
            <a:ext cx="1338372" cy="1341727"/>
          </a:xfrm>
          <a:custGeom>
            <a:avLst/>
            <a:gdLst/>
            <a:ahLst/>
            <a:cxnLst/>
            <a:rect l="l" t="t" r="r" b="b"/>
            <a:pathLst>
              <a:path w="1338372" h="1341727">
                <a:moveTo>
                  <a:pt x="0" y="0"/>
                </a:moveTo>
                <a:lnTo>
                  <a:pt x="1338372" y="0"/>
                </a:lnTo>
                <a:lnTo>
                  <a:pt x="1338372" y="1341726"/>
                </a:lnTo>
                <a:lnTo>
                  <a:pt x="0" y="13417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0" name="Freeform 10"/>
          <p:cNvSpPr/>
          <p:nvPr/>
        </p:nvSpPr>
        <p:spPr>
          <a:xfrm rot="87700">
            <a:off x="6532193" y="389472"/>
            <a:ext cx="5041808" cy="1462124"/>
          </a:xfrm>
          <a:custGeom>
            <a:avLst/>
            <a:gdLst/>
            <a:ahLst/>
            <a:cxnLst/>
            <a:rect l="l" t="t" r="r" b="b"/>
            <a:pathLst>
              <a:path w="5041808" h="1462124">
                <a:moveTo>
                  <a:pt x="0" y="0"/>
                </a:moveTo>
                <a:lnTo>
                  <a:pt x="5041809" y="0"/>
                </a:lnTo>
                <a:lnTo>
                  <a:pt x="5041809" y="1462124"/>
                </a:lnTo>
                <a:lnTo>
                  <a:pt x="0" y="14621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1" name="Freeform 11"/>
          <p:cNvSpPr/>
          <p:nvPr/>
        </p:nvSpPr>
        <p:spPr>
          <a:xfrm rot="8498823">
            <a:off x="13324281" y="-407824"/>
            <a:ext cx="1285177" cy="2326113"/>
          </a:xfrm>
          <a:custGeom>
            <a:avLst/>
            <a:gdLst/>
            <a:ahLst/>
            <a:cxnLst/>
            <a:rect l="l" t="t" r="r" b="b"/>
            <a:pathLst>
              <a:path w="1285177" h="2326113">
                <a:moveTo>
                  <a:pt x="0" y="0"/>
                </a:moveTo>
                <a:lnTo>
                  <a:pt x="1285178" y="0"/>
                </a:lnTo>
                <a:lnTo>
                  <a:pt x="1285178" y="2326113"/>
                </a:lnTo>
                <a:lnTo>
                  <a:pt x="0" y="23261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2" name="Freeform 12"/>
          <p:cNvSpPr/>
          <p:nvPr/>
        </p:nvSpPr>
        <p:spPr>
          <a:xfrm>
            <a:off x="4496143" y="100201"/>
            <a:ext cx="1338372" cy="1341727"/>
          </a:xfrm>
          <a:custGeom>
            <a:avLst/>
            <a:gdLst/>
            <a:ahLst/>
            <a:cxnLst/>
            <a:rect l="l" t="t" r="r" b="b"/>
            <a:pathLst>
              <a:path w="1338372" h="1341727">
                <a:moveTo>
                  <a:pt x="0" y="0"/>
                </a:moveTo>
                <a:lnTo>
                  <a:pt x="1338372" y="0"/>
                </a:lnTo>
                <a:lnTo>
                  <a:pt x="1338372" y="1341727"/>
                </a:lnTo>
                <a:lnTo>
                  <a:pt x="0" y="13417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3" name="Freeform 13"/>
          <p:cNvSpPr/>
          <p:nvPr/>
        </p:nvSpPr>
        <p:spPr>
          <a:xfrm rot="-3755670">
            <a:off x="-719854" y="4635691"/>
            <a:ext cx="1285177" cy="2326113"/>
          </a:xfrm>
          <a:custGeom>
            <a:avLst/>
            <a:gdLst/>
            <a:ahLst/>
            <a:cxnLst/>
            <a:rect l="l" t="t" r="r" b="b"/>
            <a:pathLst>
              <a:path w="1285177" h="2326113">
                <a:moveTo>
                  <a:pt x="0" y="0"/>
                </a:moveTo>
                <a:lnTo>
                  <a:pt x="1285177" y="0"/>
                </a:lnTo>
                <a:lnTo>
                  <a:pt x="1285177" y="2326112"/>
                </a:lnTo>
                <a:lnTo>
                  <a:pt x="0" y="23261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15" name="Group 15"/>
          <p:cNvGrpSpPr/>
          <p:nvPr/>
        </p:nvGrpSpPr>
        <p:grpSpPr>
          <a:xfrm>
            <a:off x="7843526" y="2437306"/>
            <a:ext cx="9795486" cy="6903711"/>
            <a:chOff x="0" y="0"/>
            <a:chExt cx="2579881" cy="1818261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579881" cy="1818261"/>
            </a:xfrm>
            <a:custGeom>
              <a:avLst/>
              <a:gdLst/>
              <a:ahLst/>
              <a:cxnLst/>
              <a:rect l="l" t="t" r="r" b="b"/>
              <a:pathLst>
                <a:path w="2579881" h="1818261">
                  <a:moveTo>
                    <a:pt x="13436" y="0"/>
                  </a:moveTo>
                  <a:lnTo>
                    <a:pt x="2566445" y="0"/>
                  </a:lnTo>
                  <a:cubicBezTo>
                    <a:pt x="2573866" y="0"/>
                    <a:pt x="2579881" y="6016"/>
                    <a:pt x="2579881" y="13436"/>
                  </a:cubicBezTo>
                  <a:lnTo>
                    <a:pt x="2579881" y="1804825"/>
                  </a:lnTo>
                  <a:cubicBezTo>
                    <a:pt x="2579881" y="1812246"/>
                    <a:pt x="2573866" y="1818261"/>
                    <a:pt x="2566445" y="1818261"/>
                  </a:cubicBezTo>
                  <a:lnTo>
                    <a:pt x="13436" y="1818261"/>
                  </a:lnTo>
                  <a:cubicBezTo>
                    <a:pt x="6016" y="1818261"/>
                    <a:pt x="0" y="1812246"/>
                    <a:pt x="0" y="1804825"/>
                  </a:cubicBezTo>
                  <a:lnTo>
                    <a:pt x="0" y="13436"/>
                  </a:lnTo>
                  <a:cubicBezTo>
                    <a:pt x="0" y="6016"/>
                    <a:pt x="6016" y="0"/>
                    <a:pt x="13436" y="0"/>
                  </a:cubicBezTo>
                  <a:close/>
                </a:path>
              </a:pathLst>
            </a:custGeom>
            <a:solidFill>
              <a:srgbClr val="F1898C">
                <a:alpha val="40000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47625"/>
              <a:ext cx="2579881" cy="18658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8" name="Freeform 18"/>
          <p:cNvSpPr/>
          <p:nvPr/>
        </p:nvSpPr>
        <p:spPr>
          <a:xfrm>
            <a:off x="8025465" y="3698523"/>
            <a:ext cx="9471134" cy="5435162"/>
          </a:xfrm>
          <a:custGeom>
            <a:avLst/>
            <a:gdLst/>
            <a:ahLst/>
            <a:cxnLst/>
            <a:rect l="l" t="t" r="r" b="b"/>
            <a:pathLst>
              <a:path w="9471134" h="5435162">
                <a:moveTo>
                  <a:pt x="0" y="0"/>
                </a:moveTo>
                <a:lnTo>
                  <a:pt x="9471133" y="0"/>
                </a:lnTo>
                <a:lnTo>
                  <a:pt x="9471133" y="5435163"/>
                </a:lnTo>
                <a:lnTo>
                  <a:pt x="0" y="543516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313" r="-1313"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19" name="Group 19"/>
          <p:cNvGrpSpPr/>
          <p:nvPr/>
        </p:nvGrpSpPr>
        <p:grpSpPr>
          <a:xfrm>
            <a:off x="2153724" y="2354589"/>
            <a:ext cx="5041597" cy="7075924"/>
            <a:chOff x="0" y="0"/>
            <a:chExt cx="1327828" cy="1863618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327828" cy="1863618"/>
            </a:xfrm>
            <a:custGeom>
              <a:avLst/>
              <a:gdLst/>
              <a:ahLst/>
              <a:cxnLst/>
              <a:rect l="l" t="t" r="r" b="b"/>
              <a:pathLst>
                <a:path w="1327828" h="1863618">
                  <a:moveTo>
                    <a:pt x="26105" y="0"/>
                  </a:moveTo>
                  <a:lnTo>
                    <a:pt x="1301723" y="0"/>
                  </a:lnTo>
                  <a:cubicBezTo>
                    <a:pt x="1316140" y="0"/>
                    <a:pt x="1327828" y="11688"/>
                    <a:pt x="1327828" y="26105"/>
                  </a:cubicBezTo>
                  <a:lnTo>
                    <a:pt x="1327828" y="1837512"/>
                  </a:lnTo>
                  <a:cubicBezTo>
                    <a:pt x="1327828" y="1851930"/>
                    <a:pt x="1316140" y="1863618"/>
                    <a:pt x="1301723" y="1863618"/>
                  </a:cubicBezTo>
                  <a:lnTo>
                    <a:pt x="26105" y="1863618"/>
                  </a:lnTo>
                  <a:cubicBezTo>
                    <a:pt x="11688" y="1863618"/>
                    <a:pt x="0" y="1851930"/>
                    <a:pt x="0" y="1837512"/>
                  </a:cubicBezTo>
                  <a:lnTo>
                    <a:pt x="0" y="26105"/>
                  </a:lnTo>
                  <a:cubicBezTo>
                    <a:pt x="0" y="11688"/>
                    <a:pt x="11688" y="0"/>
                    <a:pt x="26105" y="0"/>
                  </a:cubicBezTo>
                  <a:close/>
                </a:path>
              </a:pathLst>
            </a:custGeom>
            <a:solidFill>
              <a:srgbClr val="F1898C">
                <a:alpha val="40000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47625"/>
              <a:ext cx="1327828" cy="19112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22" name="Freeform 22"/>
          <p:cNvSpPr/>
          <p:nvPr/>
        </p:nvSpPr>
        <p:spPr>
          <a:xfrm>
            <a:off x="2506440" y="2882548"/>
            <a:ext cx="4413261" cy="6251137"/>
          </a:xfrm>
          <a:custGeom>
            <a:avLst/>
            <a:gdLst/>
            <a:ahLst/>
            <a:cxnLst/>
            <a:rect l="l" t="t" r="r" b="b"/>
            <a:pathLst>
              <a:path w="4413261" h="6251137">
                <a:moveTo>
                  <a:pt x="0" y="0"/>
                </a:moveTo>
                <a:lnTo>
                  <a:pt x="4413261" y="0"/>
                </a:lnTo>
                <a:lnTo>
                  <a:pt x="4413261" y="6251138"/>
                </a:lnTo>
                <a:lnTo>
                  <a:pt x="0" y="625113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12838" r="-14191" b="-6854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3" name="TextBox 23"/>
          <p:cNvSpPr txBox="1"/>
          <p:nvPr/>
        </p:nvSpPr>
        <p:spPr>
          <a:xfrm>
            <a:off x="6191857" y="921986"/>
            <a:ext cx="5834726" cy="5129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74"/>
              </a:lnSpc>
              <a:spcBef>
                <a:spcPct val="0"/>
              </a:spcBef>
            </a:pPr>
            <a:r>
              <a:rPr lang="en-US" sz="3053" dirty="0">
                <a:solidFill>
                  <a:srgbClr val="004AAD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DAY &amp; TIME ANALYSIS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0355972" y="2647598"/>
            <a:ext cx="5223729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dirty="0">
                <a:solidFill>
                  <a:srgbClr val="004AAD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DAY REVENUE ANALYSIS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2062658" y="2460273"/>
            <a:ext cx="5223729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dirty="0">
                <a:solidFill>
                  <a:srgbClr val="004AAD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HOURLY  ANALYSIS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4436595" y="9363038"/>
            <a:ext cx="4155541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dirty="0">
                <a:solidFill>
                  <a:srgbClr val="D8404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** </a:t>
            </a:r>
            <a:r>
              <a:rPr lang="en-US" sz="2000" dirty="0">
                <a:solidFill>
                  <a:srgbClr val="004AAD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REVENUE IN RUPEES ₹</a:t>
            </a:r>
          </a:p>
        </p:txBody>
      </p:sp>
      <p:sp>
        <p:nvSpPr>
          <p:cNvPr id="27" name="Freeform 27"/>
          <p:cNvSpPr/>
          <p:nvPr/>
        </p:nvSpPr>
        <p:spPr>
          <a:xfrm rot="2798595">
            <a:off x="-657060" y="-366067"/>
            <a:ext cx="2447294" cy="2054908"/>
          </a:xfrm>
          <a:custGeom>
            <a:avLst/>
            <a:gdLst/>
            <a:ahLst/>
            <a:cxnLst/>
            <a:rect l="l" t="t" r="r" b="b"/>
            <a:pathLst>
              <a:path w="2447294" h="2054908">
                <a:moveTo>
                  <a:pt x="0" y="0"/>
                </a:moveTo>
                <a:lnTo>
                  <a:pt x="2447294" y="0"/>
                </a:lnTo>
                <a:lnTo>
                  <a:pt x="2447294" y="2054908"/>
                </a:lnTo>
                <a:lnTo>
                  <a:pt x="0" y="205490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8761" r="-22792" b="-4384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8" name="Freeform 28"/>
          <p:cNvSpPr/>
          <p:nvPr/>
        </p:nvSpPr>
        <p:spPr>
          <a:xfrm rot="2798595">
            <a:off x="16415365" y="8684834"/>
            <a:ext cx="2447294" cy="2054908"/>
          </a:xfrm>
          <a:custGeom>
            <a:avLst/>
            <a:gdLst/>
            <a:ahLst/>
            <a:cxnLst/>
            <a:rect l="l" t="t" r="r" b="b"/>
            <a:pathLst>
              <a:path w="2447294" h="2054908">
                <a:moveTo>
                  <a:pt x="0" y="0"/>
                </a:moveTo>
                <a:lnTo>
                  <a:pt x="2447294" y="0"/>
                </a:lnTo>
                <a:lnTo>
                  <a:pt x="2447294" y="2054908"/>
                </a:lnTo>
                <a:lnTo>
                  <a:pt x="0" y="205490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8761" r="-22792" b="-4384"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8" grpId="0" animBg="1"/>
      <p:bldP spid="22" grpId="0" animBg="1"/>
      <p:bldP spid="23" grpId="0"/>
      <p:bldP spid="24" grpId="0"/>
      <p:bldP spid="25" grpId="0"/>
      <p:bldP spid="26" grpId="0"/>
      <p:bldP spid="27" grpId="0" animBg="1"/>
      <p:bldP spid="2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BA0818">
                <a:alpha val="100000"/>
              </a:srgbClr>
            </a:gs>
            <a:gs pos="100000">
              <a:srgbClr val="830007">
                <a:alpha val="100000"/>
              </a:srgb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18833" y="1802906"/>
            <a:ext cx="16416163" cy="8079658"/>
            <a:chOff x="0" y="0"/>
            <a:chExt cx="4323599" cy="212797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23598" cy="2127976"/>
            </a:xfrm>
            <a:custGeom>
              <a:avLst/>
              <a:gdLst/>
              <a:ahLst/>
              <a:cxnLst/>
              <a:rect l="l" t="t" r="r" b="b"/>
              <a:pathLst>
                <a:path w="4323598" h="2127976">
                  <a:moveTo>
                    <a:pt x="8017" y="0"/>
                  </a:moveTo>
                  <a:lnTo>
                    <a:pt x="4315581" y="0"/>
                  </a:lnTo>
                  <a:cubicBezTo>
                    <a:pt x="4317707" y="0"/>
                    <a:pt x="4319747" y="845"/>
                    <a:pt x="4321250" y="2348"/>
                  </a:cubicBezTo>
                  <a:cubicBezTo>
                    <a:pt x="4322754" y="3852"/>
                    <a:pt x="4323598" y="5891"/>
                    <a:pt x="4323598" y="8017"/>
                  </a:cubicBezTo>
                  <a:lnTo>
                    <a:pt x="4323598" y="2119959"/>
                  </a:lnTo>
                  <a:cubicBezTo>
                    <a:pt x="4323598" y="2124386"/>
                    <a:pt x="4320009" y="2127976"/>
                    <a:pt x="4315581" y="2127976"/>
                  </a:cubicBezTo>
                  <a:lnTo>
                    <a:pt x="8017" y="2127976"/>
                  </a:lnTo>
                  <a:cubicBezTo>
                    <a:pt x="3589" y="2127976"/>
                    <a:pt x="0" y="2124386"/>
                    <a:pt x="0" y="2119959"/>
                  </a:cubicBezTo>
                  <a:lnTo>
                    <a:pt x="0" y="8017"/>
                  </a:lnTo>
                  <a:cubicBezTo>
                    <a:pt x="0" y="3589"/>
                    <a:pt x="3589" y="0"/>
                    <a:pt x="8017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23599" cy="21756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815351" y="2427489"/>
            <a:ext cx="8293868" cy="71456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80"/>
              </a:lnSpc>
            </a:pPr>
            <a:endParaRPr dirty="0"/>
          </a:p>
          <a:p>
            <a:pPr algn="l">
              <a:lnSpc>
                <a:spcPts val="3780"/>
              </a:lnSpc>
            </a:pPr>
            <a:r>
              <a:rPr lang="en-US" sz="21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🍕</a:t>
            </a:r>
            <a:r>
              <a:rPr lang="en-US" sz="2100" dirty="0">
                <a:solidFill>
                  <a:srgbClr val="008C3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100" b="1" dirty="0">
                <a:solidFill>
                  <a:srgbClr val="4A4A4A"/>
                </a:solidFill>
                <a:latin typeface="Arial Bold"/>
                <a:ea typeface="Arial Bold"/>
                <a:cs typeface="Arial Bold"/>
                <a:sym typeface="Arial Bold"/>
              </a:rPr>
              <a:t>Top Performing Products:</a:t>
            </a:r>
          </a:p>
          <a:p>
            <a:pPr algn="l">
              <a:lnSpc>
                <a:spcPts val="3780"/>
              </a:lnSpc>
            </a:pPr>
            <a:r>
              <a:rPr lang="en-US" sz="21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</a:t>
            </a:r>
            <a:r>
              <a:rPr lang="en-US" sz="2100" dirty="0">
                <a:solidFill>
                  <a:srgbClr val="512DA8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100" b="1" dirty="0">
                <a:solidFill>
                  <a:srgbClr val="512DA8"/>
                </a:solidFill>
                <a:latin typeface="Arial Bold"/>
                <a:ea typeface="Arial Bold"/>
                <a:cs typeface="Arial Bold"/>
                <a:sym typeface="Arial Bold"/>
              </a:rPr>
              <a:t>Highest quantity sold:</a:t>
            </a:r>
            <a:r>
              <a:rPr lang="en-US" sz="21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100" dirty="0">
                <a:solidFill>
                  <a:srgbClr val="008C3B"/>
                </a:solidFill>
                <a:latin typeface="Arial"/>
                <a:ea typeface="Arial"/>
                <a:cs typeface="Arial"/>
                <a:sym typeface="Arial"/>
              </a:rPr>
              <a:t>The Classic Deluxe Pizza –</a:t>
            </a:r>
            <a:r>
              <a:rPr lang="en-US" sz="2100" dirty="0">
                <a:solidFill>
                  <a:srgbClr val="2E7D32"/>
                </a:solidFill>
                <a:latin typeface="Arial"/>
                <a:ea typeface="Arial"/>
                <a:cs typeface="Arial"/>
                <a:sym typeface="Arial"/>
              </a:rPr>
              <a:t> 2,432 units</a:t>
            </a:r>
          </a:p>
          <a:p>
            <a:pPr algn="l">
              <a:lnSpc>
                <a:spcPts val="3780"/>
              </a:lnSpc>
            </a:pPr>
            <a:r>
              <a:rPr lang="en-US" sz="21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</a:t>
            </a:r>
            <a:r>
              <a:rPr lang="en-US" sz="2100" b="1" dirty="0">
                <a:solidFill>
                  <a:srgbClr val="512DA8"/>
                </a:solidFill>
                <a:latin typeface="Arial Bold"/>
                <a:ea typeface="Arial Bold"/>
                <a:cs typeface="Arial Bold"/>
                <a:sym typeface="Arial Bold"/>
              </a:rPr>
              <a:t> Highest revenue:</a:t>
            </a:r>
            <a:r>
              <a:rPr lang="en-US" sz="2100" dirty="0">
                <a:solidFill>
                  <a:srgbClr val="008C3B"/>
                </a:solidFill>
                <a:latin typeface="Arial"/>
                <a:ea typeface="Arial"/>
                <a:cs typeface="Arial"/>
                <a:sym typeface="Arial"/>
              </a:rPr>
              <a:t> The Thai Chicken Pizza –</a:t>
            </a:r>
            <a:r>
              <a:rPr lang="en-US" sz="21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100" dirty="0">
                <a:solidFill>
                  <a:srgbClr val="2E7D32"/>
                </a:solidFill>
                <a:latin typeface="Arial"/>
                <a:ea typeface="Arial"/>
                <a:cs typeface="Arial"/>
                <a:sym typeface="Arial"/>
              </a:rPr>
              <a:t>₹1.09M</a:t>
            </a:r>
          </a:p>
          <a:p>
            <a:pPr algn="l">
              <a:lnSpc>
                <a:spcPts val="3780"/>
              </a:lnSpc>
            </a:pPr>
            <a:r>
              <a:rPr lang="en-US" sz="21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📦</a:t>
            </a:r>
            <a:r>
              <a:rPr lang="en-US" sz="2100" b="1" dirty="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  <a:r>
              <a:rPr lang="en-US" sz="2100" b="1" dirty="0">
                <a:solidFill>
                  <a:srgbClr val="4A4A4A"/>
                </a:solidFill>
                <a:latin typeface="Arial Bold"/>
                <a:ea typeface="Arial Bold"/>
                <a:cs typeface="Arial Bold"/>
                <a:sym typeface="Arial Bold"/>
              </a:rPr>
              <a:t>Overall Performance:</a:t>
            </a:r>
          </a:p>
          <a:p>
            <a:pPr algn="l">
              <a:lnSpc>
                <a:spcPts val="3780"/>
              </a:lnSpc>
            </a:pPr>
            <a:r>
              <a:rPr lang="en-US" sz="21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</a:t>
            </a:r>
            <a:r>
              <a:rPr lang="en-US" sz="2100" dirty="0">
                <a:solidFill>
                  <a:srgbClr val="512DA8"/>
                </a:solidFill>
                <a:latin typeface="Arial"/>
                <a:ea typeface="Arial"/>
                <a:cs typeface="Arial"/>
                <a:sym typeface="Arial"/>
              </a:rPr>
              <a:t>Total revenue:</a:t>
            </a:r>
            <a:r>
              <a:rPr lang="en-US" sz="21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100" dirty="0">
                <a:solidFill>
                  <a:srgbClr val="2E7D32"/>
                </a:solidFill>
                <a:latin typeface="Arial"/>
                <a:ea typeface="Arial"/>
                <a:cs typeface="Arial"/>
                <a:sym typeface="Arial"/>
              </a:rPr>
              <a:t>₹9.38M</a:t>
            </a:r>
            <a:r>
              <a:rPr lang="en-US" sz="21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</a:p>
          <a:p>
            <a:pPr algn="l">
              <a:lnSpc>
                <a:spcPts val="3780"/>
              </a:lnSpc>
            </a:pPr>
            <a:r>
              <a:rPr lang="en-US" sz="21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100" dirty="0">
                <a:solidFill>
                  <a:srgbClr val="512DA8"/>
                </a:solidFill>
                <a:latin typeface="Arial"/>
                <a:ea typeface="Arial"/>
                <a:cs typeface="Arial"/>
                <a:sym typeface="Arial"/>
              </a:rPr>
              <a:t>        Total quantity sold</a:t>
            </a:r>
            <a:r>
              <a:rPr lang="en-US" sz="2100" dirty="0">
                <a:solidFill>
                  <a:srgbClr val="2E7D32"/>
                </a:solidFill>
                <a:latin typeface="Arial"/>
                <a:ea typeface="Arial"/>
                <a:cs typeface="Arial"/>
                <a:sym typeface="Arial"/>
              </a:rPr>
              <a:t>:18,956 pizzas</a:t>
            </a:r>
            <a:r>
              <a:rPr lang="en-US" sz="21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algn="l">
              <a:lnSpc>
                <a:spcPts val="3780"/>
              </a:lnSpc>
            </a:pPr>
            <a:r>
              <a:rPr lang="en-US" sz="2100" dirty="0">
                <a:solidFill>
                  <a:srgbClr val="008C3B"/>
                </a:solidFill>
                <a:latin typeface="Arial"/>
                <a:ea typeface="Arial"/>
                <a:cs typeface="Arial"/>
                <a:sym typeface="Arial"/>
              </a:rPr>
              <a:t>      </a:t>
            </a:r>
            <a:r>
              <a:rPr lang="en-US" sz="2100" b="1" dirty="0">
                <a:solidFill>
                  <a:srgbClr val="4A4A4A"/>
                </a:solidFill>
                <a:latin typeface="Arial Bold"/>
                <a:ea typeface="Arial Bold"/>
                <a:cs typeface="Arial Bold"/>
                <a:sym typeface="Arial Bold"/>
              </a:rPr>
              <a:t>Best-selling size (revenue):</a:t>
            </a:r>
            <a:r>
              <a:rPr lang="en-US" sz="2100" dirty="0">
                <a:solidFill>
                  <a:srgbClr val="008C3B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en-US" sz="2100" dirty="0">
                <a:solidFill>
                  <a:srgbClr val="2E7D32"/>
                </a:solidFill>
                <a:latin typeface="Arial"/>
                <a:ea typeface="Arial"/>
                <a:cs typeface="Arial"/>
                <a:sym typeface="Arial"/>
              </a:rPr>
              <a:t>   Large ("L")</a:t>
            </a:r>
          </a:p>
          <a:p>
            <a:pPr algn="l">
              <a:lnSpc>
                <a:spcPts val="3780"/>
              </a:lnSpc>
            </a:pPr>
            <a:r>
              <a:rPr lang="en-US" sz="21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📆 </a:t>
            </a:r>
            <a:r>
              <a:rPr lang="en-US" sz="2100" b="1" dirty="0">
                <a:solidFill>
                  <a:srgbClr val="4A4A4A"/>
                </a:solidFill>
                <a:latin typeface="Arial Bold"/>
                <a:ea typeface="Arial Bold"/>
                <a:cs typeface="Arial Bold"/>
                <a:sym typeface="Arial Bold"/>
              </a:rPr>
              <a:t>Sales by Day:</a:t>
            </a:r>
          </a:p>
          <a:p>
            <a:pPr algn="l">
              <a:lnSpc>
                <a:spcPts val="3780"/>
              </a:lnSpc>
            </a:pPr>
            <a:r>
              <a:rPr lang="en-US" sz="21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</a:t>
            </a:r>
            <a:r>
              <a:rPr lang="en-US" sz="2100" dirty="0">
                <a:solidFill>
                  <a:srgbClr val="512DA8"/>
                </a:solidFill>
                <a:latin typeface="Arial"/>
                <a:ea typeface="Arial"/>
                <a:cs typeface="Arial"/>
                <a:sym typeface="Arial"/>
              </a:rPr>
              <a:t>Highest revenue day:</a:t>
            </a:r>
            <a:r>
              <a:rPr lang="en-US" sz="2100" dirty="0">
                <a:solidFill>
                  <a:srgbClr val="2E7D32"/>
                </a:solidFill>
                <a:latin typeface="Arial"/>
                <a:ea typeface="Arial"/>
                <a:cs typeface="Arial"/>
                <a:sym typeface="Arial"/>
              </a:rPr>
              <a:t> Wednesday</a:t>
            </a:r>
          </a:p>
          <a:p>
            <a:pPr algn="l">
              <a:lnSpc>
                <a:spcPts val="3780"/>
              </a:lnSpc>
            </a:pPr>
            <a:r>
              <a:rPr lang="en-US" sz="21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</a:t>
            </a:r>
            <a:r>
              <a:rPr lang="en-US" sz="2100" dirty="0">
                <a:solidFill>
                  <a:srgbClr val="512DA8"/>
                </a:solidFill>
                <a:latin typeface="Arial"/>
                <a:ea typeface="Arial"/>
                <a:cs typeface="Arial"/>
                <a:sym typeface="Arial"/>
              </a:rPr>
              <a:t>  Lowest revenue day:</a:t>
            </a:r>
            <a:r>
              <a:rPr lang="en-US" sz="21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100" dirty="0">
                <a:solidFill>
                  <a:srgbClr val="C62828"/>
                </a:solidFill>
                <a:latin typeface="Arial"/>
                <a:ea typeface="Arial"/>
                <a:cs typeface="Arial"/>
                <a:sym typeface="Arial"/>
              </a:rPr>
              <a:t>Friday</a:t>
            </a:r>
          </a:p>
          <a:p>
            <a:pPr algn="l">
              <a:lnSpc>
                <a:spcPts val="3780"/>
              </a:lnSpc>
            </a:pPr>
            <a:r>
              <a:rPr lang="en-US" sz="21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⏰</a:t>
            </a:r>
            <a:r>
              <a:rPr lang="en-US" sz="2100" dirty="0">
                <a:solidFill>
                  <a:srgbClr val="4A4A4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100" b="1" dirty="0">
                <a:solidFill>
                  <a:srgbClr val="4A4A4A"/>
                </a:solidFill>
                <a:latin typeface="Arial Bold"/>
                <a:ea typeface="Arial Bold"/>
                <a:cs typeface="Arial Bold"/>
                <a:sym typeface="Arial Bold"/>
              </a:rPr>
              <a:t>Sales by Time:</a:t>
            </a:r>
          </a:p>
          <a:p>
            <a:pPr algn="l">
              <a:lnSpc>
                <a:spcPts val="3780"/>
              </a:lnSpc>
            </a:pPr>
            <a:r>
              <a:rPr lang="en-US" sz="21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</a:t>
            </a:r>
            <a:r>
              <a:rPr lang="en-US" sz="2100" dirty="0">
                <a:solidFill>
                  <a:srgbClr val="512DA8"/>
                </a:solidFill>
                <a:latin typeface="Arial"/>
                <a:ea typeface="Arial"/>
                <a:cs typeface="Arial"/>
                <a:sym typeface="Arial"/>
              </a:rPr>
              <a:t>Busiest hour:</a:t>
            </a:r>
            <a:r>
              <a:rPr lang="en-US" sz="21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100" dirty="0">
                <a:solidFill>
                  <a:srgbClr val="008C3B"/>
                </a:solidFill>
                <a:latin typeface="Arial"/>
                <a:ea typeface="Arial"/>
                <a:cs typeface="Arial"/>
                <a:sym typeface="Arial"/>
              </a:rPr>
              <a:t>12 PM – 1 PM</a:t>
            </a:r>
          </a:p>
          <a:p>
            <a:pPr algn="l">
              <a:lnSpc>
                <a:spcPts val="3780"/>
              </a:lnSpc>
            </a:pPr>
            <a:r>
              <a:rPr lang="en-US" sz="21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</a:t>
            </a:r>
            <a:r>
              <a:rPr lang="en-US" sz="2100" dirty="0">
                <a:solidFill>
                  <a:srgbClr val="512DA8"/>
                </a:solidFill>
                <a:latin typeface="Arial"/>
                <a:ea typeface="Arial"/>
                <a:cs typeface="Arial"/>
                <a:sym typeface="Arial"/>
              </a:rPr>
              <a:t> Least busy hour: </a:t>
            </a:r>
            <a:r>
              <a:rPr lang="en-US" sz="2100" dirty="0">
                <a:solidFill>
                  <a:srgbClr val="C62828"/>
                </a:solidFill>
                <a:latin typeface="Arial"/>
                <a:ea typeface="Arial"/>
                <a:cs typeface="Arial"/>
                <a:sym typeface="Arial"/>
              </a:rPr>
              <a:t>9 AM – 10 AM</a:t>
            </a:r>
          </a:p>
          <a:p>
            <a:pPr algn="l">
              <a:lnSpc>
                <a:spcPts val="3780"/>
              </a:lnSpc>
            </a:pPr>
            <a:endParaRPr lang="en-US" sz="2100" dirty="0">
              <a:solidFill>
                <a:srgbClr val="C6282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Freeform 6"/>
          <p:cNvSpPr/>
          <p:nvPr/>
        </p:nvSpPr>
        <p:spPr>
          <a:xfrm rot="87700">
            <a:off x="6423484" y="210115"/>
            <a:ext cx="5123966" cy="1485950"/>
          </a:xfrm>
          <a:custGeom>
            <a:avLst/>
            <a:gdLst/>
            <a:ahLst/>
            <a:cxnLst/>
            <a:rect l="l" t="t" r="r" b="b"/>
            <a:pathLst>
              <a:path w="5123966" h="1485950">
                <a:moveTo>
                  <a:pt x="0" y="0"/>
                </a:moveTo>
                <a:lnTo>
                  <a:pt x="5123966" y="0"/>
                </a:lnTo>
                <a:lnTo>
                  <a:pt x="5123966" y="1485950"/>
                </a:lnTo>
                <a:lnTo>
                  <a:pt x="0" y="14859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TextBox 7"/>
          <p:cNvSpPr txBox="1"/>
          <p:nvPr/>
        </p:nvSpPr>
        <p:spPr>
          <a:xfrm>
            <a:off x="6427664" y="683861"/>
            <a:ext cx="5115606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dirty="0">
                <a:solidFill>
                  <a:srgbClr val="004AAD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KEY BUSINESS INSIGHTS</a:t>
            </a:r>
          </a:p>
        </p:txBody>
      </p:sp>
      <p:sp>
        <p:nvSpPr>
          <p:cNvPr id="8" name="Freeform 8"/>
          <p:cNvSpPr/>
          <p:nvPr/>
        </p:nvSpPr>
        <p:spPr>
          <a:xfrm rot="2063558">
            <a:off x="15706231" y="304659"/>
            <a:ext cx="1285177" cy="2326113"/>
          </a:xfrm>
          <a:custGeom>
            <a:avLst/>
            <a:gdLst/>
            <a:ahLst/>
            <a:cxnLst/>
            <a:rect l="l" t="t" r="r" b="b"/>
            <a:pathLst>
              <a:path w="1285177" h="2326113">
                <a:moveTo>
                  <a:pt x="0" y="0"/>
                </a:moveTo>
                <a:lnTo>
                  <a:pt x="1285177" y="0"/>
                </a:lnTo>
                <a:lnTo>
                  <a:pt x="1285177" y="2326113"/>
                </a:lnTo>
                <a:lnTo>
                  <a:pt x="0" y="232611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9" name="Freeform 9"/>
          <p:cNvSpPr/>
          <p:nvPr/>
        </p:nvSpPr>
        <p:spPr>
          <a:xfrm>
            <a:off x="-47268" y="8869921"/>
            <a:ext cx="1338372" cy="1341727"/>
          </a:xfrm>
          <a:custGeom>
            <a:avLst/>
            <a:gdLst/>
            <a:ahLst/>
            <a:cxnLst/>
            <a:rect l="l" t="t" r="r" b="b"/>
            <a:pathLst>
              <a:path w="1338372" h="1341727">
                <a:moveTo>
                  <a:pt x="0" y="0"/>
                </a:moveTo>
                <a:lnTo>
                  <a:pt x="1338372" y="0"/>
                </a:lnTo>
                <a:lnTo>
                  <a:pt x="1338372" y="1341727"/>
                </a:lnTo>
                <a:lnTo>
                  <a:pt x="0" y="134172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0" name="Freeform 10"/>
          <p:cNvSpPr/>
          <p:nvPr/>
        </p:nvSpPr>
        <p:spPr>
          <a:xfrm rot="2063558">
            <a:off x="7706551" y="8272569"/>
            <a:ext cx="1285177" cy="2326113"/>
          </a:xfrm>
          <a:custGeom>
            <a:avLst/>
            <a:gdLst/>
            <a:ahLst/>
            <a:cxnLst/>
            <a:rect l="l" t="t" r="r" b="b"/>
            <a:pathLst>
              <a:path w="1285177" h="2326113">
                <a:moveTo>
                  <a:pt x="0" y="0"/>
                </a:moveTo>
                <a:lnTo>
                  <a:pt x="1285177" y="0"/>
                </a:lnTo>
                <a:lnTo>
                  <a:pt x="1285177" y="2326113"/>
                </a:lnTo>
                <a:lnTo>
                  <a:pt x="0" y="232611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1" name="Freeform 11"/>
          <p:cNvSpPr/>
          <p:nvPr/>
        </p:nvSpPr>
        <p:spPr>
          <a:xfrm rot="2063558">
            <a:off x="-771005" y="4837259"/>
            <a:ext cx="1285177" cy="2326113"/>
          </a:xfrm>
          <a:custGeom>
            <a:avLst/>
            <a:gdLst/>
            <a:ahLst/>
            <a:cxnLst/>
            <a:rect l="l" t="t" r="r" b="b"/>
            <a:pathLst>
              <a:path w="1285177" h="2326113">
                <a:moveTo>
                  <a:pt x="0" y="0"/>
                </a:moveTo>
                <a:lnTo>
                  <a:pt x="1285177" y="0"/>
                </a:lnTo>
                <a:lnTo>
                  <a:pt x="1285177" y="2326112"/>
                </a:lnTo>
                <a:lnTo>
                  <a:pt x="0" y="23261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2" name="Freeform 12"/>
          <p:cNvSpPr/>
          <p:nvPr/>
        </p:nvSpPr>
        <p:spPr>
          <a:xfrm>
            <a:off x="16803463" y="4157166"/>
            <a:ext cx="1338372" cy="1341727"/>
          </a:xfrm>
          <a:custGeom>
            <a:avLst/>
            <a:gdLst/>
            <a:ahLst/>
            <a:cxnLst/>
            <a:rect l="l" t="t" r="r" b="b"/>
            <a:pathLst>
              <a:path w="1338372" h="1341727">
                <a:moveTo>
                  <a:pt x="0" y="0"/>
                </a:moveTo>
                <a:lnTo>
                  <a:pt x="1338372" y="0"/>
                </a:lnTo>
                <a:lnTo>
                  <a:pt x="1338372" y="1341726"/>
                </a:lnTo>
                <a:lnTo>
                  <a:pt x="0" y="134172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3" name="TextBox 13"/>
          <p:cNvSpPr txBox="1"/>
          <p:nvPr/>
        </p:nvSpPr>
        <p:spPr>
          <a:xfrm>
            <a:off x="11543270" y="9391993"/>
            <a:ext cx="4155541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dirty="0">
                <a:solidFill>
                  <a:srgbClr val="D8404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** </a:t>
            </a:r>
            <a:r>
              <a:rPr lang="en-US" sz="2000" dirty="0">
                <a:solidFill>
                  <a:srgbClr val="004AAD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REVENUE IN RUPEES ₹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390467" y="2563014"/>
            <a:ext cx="6958352" cy="5549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00"/>
              </a:lnSpc>
            </a:pPr>
            <a:endParaRPr dirty="0"/>
          </a:p>
          <a:p>
            <a:pPr algn="l">
              <a:lnSpc>
                <a:spcPts val="4000"/>
              </a:lnSpc>
            </a:pP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🍕</a:t>
            </a:r>
            <a:r>
              <a:rPr lang="en-US" sz="2000" dirty="0">
                <a:solidFill>
                  <a:srgbClr val="008C3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b="1" dirty="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  <a:r>
              <a:rPr lang="en-US" sz="2000" b="1" dirty="0">
                <a:solidFill>
                  <a:srgbClr val="4A4A4A"/>
                </a:solidFill>
                <a:latin typeface="Arial Bold"/>
                <a:ea typeface="Arial Bold"/>
                <a:cs typeface="Arial Bold"/>
                <a:sym typeface="Arial Bold"/>
              </a:rPr>
              <a:t>Category Performance: </a:t>
            </a:r>
          </a:p>
          <a:p>
            <a:pPr algn="l">
              <a:lnSpc>
                <a:spcPts val="4000"/>
              </a:lnSpc>
            </a:pP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</a:t>
            </a:r>
            <a:r>
              <a:rPr lang="en-US" sz="2000" dirty="0">
                <a:solidFill>
                  <a:srgbClr val="512DA8"/>
                </a:solidFill>
                <a:latin typeface="Arial"/>
                <a:ea typeface="Arial"/>
                <a:cs typeface="Arial"/>
                <a:sym typeface="Arial"/>
              </a:rPr>
              <a:t>  Highest revenue category:</a:t>
            </a:r>
            <a:r>
              <a:rPr lang="en-US" sz="2000" dirty="0">
                <a:solidFill>
                  <a:srgbClr val="008C3B"/>
                </a:solidFill>
                <a:latin typeface="Arial"/>
                <a:ea typeface="Arial"/>
                <a:cs typeface="Arial"/>
                <a:sym typeface="Arial"/>
              </a:rPr>
              <a:t> Classic – ₹5.50M</a:t>
            </a:r>
          </a:p>
          <a:p>
            <a:pPr algn="l">
              <a:lnSpc>
                <a:spcPts val="4000"/>
              </a:lnSpc>
            </a:pP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</a:t>
            </a:r>
            <a:r>
              <a:rPr lang="en-US" sz="2000" dirty="0">
                <a:solidFill>
                  <a:srgbClr val="512DA8"/>
                </a:solidFill>
                <a:latin typeface="Arial"/>
                <a:ea typeface="Arial"/>
                <a:cs typeface="Arial"/>
                <a:sym typeface="Arial"/>
              </a:rPr>
              <a:t> Lowest revenue category:</a:t>
            </a:r>
            <a:r>
              <a:rPr lang="en-US" sz="2000" dirty="0">
                <a:solidFill>
                  <a:srgbClr val="C62828"/>
                </a:solidFill>
                <a:latin typeface="Arial"/>
                <a:ea typeface="Arial"/>
                <a:cs typeface="Arial"/>
                <a:sym typeface="Arial"/>
              </a:rPr>
              <a:t> Veggie – ₹4.84M</a:t>
            </a:r>
          </a:p>
          <a:p>
            <a:pPr algn="l">
              <a:lnSpc>
                <a:spcPts val="4000"/>
              </a:lnSpc>
            </a:pP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🍕</a:t>
            </a:r>
            <a:r>
              <a:rPr lang="en-US" sz="2000" b="1" dirty="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  <a:r>
              <a:rPr lang="en-US" sz="2000" b="1" dirty="0">
                <a:solidFill>
                  <a:srgbClr val="4A4A4A"/>
                </a:solidFill>
                <a:latin typeface="Arial Bold"/>
                <a:ea typeface="Arial Bold"/>
                <a:cs typeface="Arial Bold"/>
                <a:sym typeface="Arial Bold"/>
              </a:rPr>
              <a:t>Least Performing Pizza (Revenue &amp; Quantity):</a:t>
            </a:r>
          </a:p>
          <a:p>
            <a:pPr algn="l">
              <a:lnSpc>
                <a:spcPts val="4000"/>
              </a:lnSpc>
            </a:pP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</a:t>
            </a:r>
            <a:r>
              <a:rPr lang="en-US" sz="2000" dirty="0">
                <a:solidFill>
                  <a:srgbClr val="C62828"/>
                </a:solidFill>
                <a:latin typeface="Arial"/>
                <a:ea typeface="Arial"/>
                <a:cs typeface="Arial"/>
                <a:sym typeface="Arial"/>
              </a:rPr>
              <a:t> The Brie Carre Pizza</a:t>
            </a:r>
          </a:p>
          <a:p>
            <a:pPr algn="l">
              <a:lnSpc>
                <a:spcPts val="4000"/>
              </a:lnSpc>
            </a:pP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</a:t>
            </a:r>
            <a:r>
              <a:rPr lang="en-US" sz="2000" dirty="0">
                <a:solidFill>
                  <a:srgbClr val="C62828"/>
                </a:solidFill>
                <a:latin typeface="Arial"/>
                <a:ea typeface="Arial"/>
                <a:cs typeface="Arial"/>
                <a:sym typeface="Arial"/>
              </a:rPr>
              <a:t> Quantity sold: 490</a:t>
            </a: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dirty="0">
                <a:solidFill>
                  <a:srgbClr val="C62828"/>
                </a:solidFill>
                <a:latin typeface="Arial"/>
                <a:ea typeface="Arial"/>
                <a:cs typeface="Arial"/>
                <a:sym typeface="Arial"/>
              </a:rPr>
              <a:t>Revenue:</a:t>
            </a: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dirty="0">
                <a:solidFill>
                  <a:srgbClr val="C62828"/>
                </a:solidFill>
                <a:latin typeface="Arial"/>
                <a:ea typeface="Arial"/>
                <a:cs typeface="Arial"/>
                <a:sym typeface="Arial"/>
              </a:rPr>
              <a:t>₹0.29M</a:t>
            </a:r>
          </a:p>
          <a:p>
            <a:pPr algn="l">
              <a:lnSpc>
                <a:spcPts val="4000"/>
              </a:lnSpc>
            </a:pP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📏 </a:t>
            </a:r>
            <a:r>
              <a:rPr lang="en-US" sz="2000" b="1" dirty="0">
                <a:solidFill>
                  <a:srgbClr val="4A4A4A"/>
                </a:solidFill>
                <a:latin typeface="Arial Bold"/>
                <a:ea typeface="Arial Bold"/>
                <a:cs typeface="Arial Bold"/>
                <a:sym typeface="Arial Bold"/>
              </a:rPr>
              <a:t>Lowest Performing Size:</a:t>
            </a:r>
          </a:p>
          <a:p>
            <a:pPr algn="l">
              <a:lnSpc>
                <a:spcPts val="4000"/>
              </a:lnSpc>
            </a:pP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</a:t>
            </a:r>
            <a:r>
              <a:rPr lang="en-US" sz="2000" dirty="0">
                <a:solidFill>
                  <a:srgbClr val="512DA8"/>
                </a:solidFill>
                <a:latin typeface="Arial"/>
                <a:ea typeface="Arial"/>
                <a:cs typeface="Arial"/>
                <a:sym typeface="Arial"/>
              </a:rPr>
              <a:t>Size:</a:t>
            </a:r>
            <a:r>
              <a:rPr lang="en-US" sz="2000" dirty="0">
                <a:solidFill>
                  <a:srgbClr val="C62828"/>
                </a:solidFill>
                <a:latin typeface="Arial"/>
                <a:ea typeface="Arial"/>
                <a:cs typeface="Arial"/>
                <a:sym typeface="Arial"/>
              </a:rPr>
              <a:t> XXL</a:t>
            </a:r>
          </a:p>
          <a:p>
            <a:pPr algn="l">
              <a:lnSpc>
                <a:spcPts val="4000"/>
              </a:lnSpc>
            </a:pP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</a:t>
            </a:r>
            <a:r>
              <a:rPr lang="en-US" sz="2000" dirty="0">
                <a:solidFill>
                  <a:srgbClr val="512DA8"/>
                </a:solidFill>
                <a:latin typeface="Arial"/>
                <a:ea typeface="Arial"/>
                <a:cs typeface="Arial"/>
                <a:sym typeface="Arial"/>
              </a:rPr>
              <a:t>Quantity:</a:t>
            </a: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dirty="0">
                <a:solidFill>
                  <a:srgbClr val="C62828"/>
                </a:solidFill>
                <a:latin typeface="Arial"/>
                <a:ea typeface="Arial"/>
                <a:cs typeface="Arial"/>
                <a:sym typeface="Arial"/>
              </a:rPr>
              <a:t>28</a:t>
            </a: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</a:p>
          <a:p>
            <a:pPr algn="l">
              <a:lnSpc>
                <a:spcPts val="4000"/>
              </a:lnSpc>
            </a:pP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dirty="0">
                <a:solidFill>
                  <a:srgbClr val="512DA8"/>
                </a:solidFill>
                <a:latin typeface="Arial"/>
                <a:ea typeface="Arial"/>
                <a:cs typeface="Arial"/>
                <a:sym typeface="Arial"/>
              </a:rPr>
              <a:t>      Revenue:</a:t>
            </a: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₹</a:t>
            </a:r>
            <a:r>
              <a:rPr lang="en-US" sz="2000" dirty="0">
                <a:solidFill>
                  <a:srgbClr val="C62828"/>
                </a:solidFill>
                <a:latin typeface="Arial"/>
                <a:ea typeface="Arial"/>
                <a:cs typeface="Arial"/>
                <a:sym typeface="Arial"/>
              </a:rPr>
              <a:t>0.30M</a:t>
            </a:r>
          </a:p>
        </p:txBody>
      </p:sp>
      <p:sp>
        <p:nvSpPr>
          <p:cNvPr id="15" name="Freeform 15"/>
          <p:cNvSpPr/>
          <p:nvPr/>
        </p:nvSpPr>
        <p:spPr>
          <a:xfrm rot="2798595">
            <a:off x="-657059" y="-276918"/>
            <a:ext cx="2447294" cy="2054908"/>
          </a:xfrm>
          <a:custGeom>
            <a:avLst/>
            <a:gdLst/>
            <a:ahLst/>
            <a:cxnLst/>
            <a:rect l="l" t="t" r="r" b="b"/>
            <a:pathLst>
              <a:path w="2447294" h="2054908">
                <a:moveTo>
                  <a:pt x="0" y="0"/>
                </a:moveTo>
                <a:lnTo>
                  <a:pt x="2447294" y="0"/>
                </a:lnTo>
                <a:lnTo>
                  <a:pt x="2447294" y="2054908"/>
                </a:lnTo>
                <a:lnTo>
                  <a:pt x="0" y="205490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8761" r="-22792" b="-4384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6" name="Freeform 16"/>
          <p:cNvSpPr/>
          <p:nvPr/>
        </p:nvSpPr>
        <p:spPr>
          <a:xfrm rot="2798595">
            <a:off x="16063629" y="8230846"/>
            <a:ext cx="2447294" cy="2054908"/>
          </a:xfrm>
          <a:custGeom>
            <a:avLst/>
            <a:gdLst/>
            <a:ahLst/>
            <a:cxnLst/>
            <a:rect l="l" t="t" r="r" b="b"/>
            <a:pathLst>
              <a:path w="2447294" h="2054908">
                <a:moveTo>
                  <a:pt x="0" y="0"/>
                </a:moveTo>
                <a:lnTo>
                  <a:pt x="2447294" y="0"/>
                </a:lnTo>
                <a:lnTo>
                  <a:pt x="2447294" y="2054908"/>
                </a:lnTo>
                <a:lnTo>
                  <a:pt x="0" y="205490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8761" r="-22792" b="-4384"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7" grpId="0"/>
      <p:bldP spid="8" grpId="0" animBg="1"/>
      <p:bldP spid="9" grpId="0" animBg="1"/>
      <p:bldP spid="10" grpId="0" animBg="1"/>
      <p:bldP spid="11" grpId="0" animBg="1"/>
      <p:bldP spid="12" grpId="0" animBg="1"/>
      <p:bldP spid="13" grpId="0"/>
      <p:bldP spid="14" grpId="0"/>
      <p:bldP spid="15" grpId="0" animBg="1"/>
      <p:bldP spid="1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BA0818">
                <a:alpha val="100000"/>
              </a:srgbClr>
            </a:gs>
            <a:gs pos="100000">
              <a:srgbClr val="830007">
                <a:alpha val="100000"/>
              </a:srgb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301489" y="3034089"/>
            <a:ext cx="13685022" cy="3968656"/>
          </a:xfrm>
          <a:custGeom>
            <a:avLst/>
            <a:gdLst/>
            <a:ahLst/>
            <a:cxnLst/>
            <a:rect l="l" t="t" r="r" b="b"/>
            <a:pathLst>
              <a:path w="13685022" h="3968656">
                <a:moveTo>
                  <a:pt x="0" y="0"/>
                </a:moveTo>
                <a:lnTo>
                  <a:pt x="13685022" y="0"/>
                </a:lnTo>
                <a:lnTo>
                  <a:pt x="13685022" y="3968656"/>
                </a:lnTo>
                <a:lnTo>
                  <a:pt x="0" y="39686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 rot="2063558">
            <a:off x="15642838" y="-511244"/>
            <a:ext cx="1285177" cy="2326113"/>
          </a:xfrm>
          <a:custGeom>
            <a:avLst/>
            <a:gdLst/>
            <a:ahLst/>
            <a:cxnLst/>
            <a:rect l="l" t="t" r="r" b="b"/>
            <a:pathLst>
              <a:path w="1285177" h="2326113">
                <a:moveTo>
                  <a:pt x="0" y="0"/>
                </a:moveTo>
                <a:lnTo>
                  <a:pt x="1285177" y="0"/>
                </a:lnTo>
                <a:lnTo>
                  <a:pt x="1285177" y="2326113"/>
                </a:lnTo>
                <a:lnTo>
                  <a:pt x="0" y="232611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7820805" y="79672"/>
            <a:ext cx="1338372" cy="1341727"/>
          </a:xfrm>
          <a:custGeom>
            <a:avLst/>
            <a:gdLst/>
            <a:ahLst/>
            <a:cxnLst/>
            <a:rect l="l" t="t" r="r" b="b"/>
            <a:pathLst>
              <a:path w="1338372" h="1341727">
                <a:moveTo>
                  <a:pt x="0" y="0"/>
                </a:moveTo>
                <a:lnTo>
                  <a:pt x="1338372" y="0"/>
                </a:lnTo>
                <a:lnTo>
                  <a:pt x="1338372" y="1341727"/>
                </a:lnTo>
                <a:lnTo>
                  <a:pt x="0" y="134172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 rot="2063558">
            <a:off x="7615156" y="8564833"/>
            <a:ext cx="1285177" cy="2326113"/>
          </a:xfrm>
          <a:custGeom>
            <a:avLst/>
            <a:gdLst/>
            <a:ahLst/>
            <a:cxnLst/>
            <a:rect l="l" t="t" r="r" b="b"/>
            <a:pathLst>
              <a:path w="1285177" h="2326113">
                <a:moveTo>
                  <a:pt x="0" y="0"/>
                </a:moveTo>
                <a:lnTo>
                  <a:pt x="1285177" y="0"/>
                </a:lnTo>
                <a:lnTo>
                  <a:pt x="1285177" y="2326113"/>
                </a:lnTo>
                <a:lnTo>
                  <a:pt x="0" y="232611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 rot="2063558">
            <a:off x="-76001" y="8175646"/>
            <a:ext cx="1285177" cy="2326113"/>
          </a:xfrm>
          <a:custGeom>
            <a:avLst/>
            <a:gdLst/>
            <a:ahLst/>
            <a:cxnLst/>
            <a:rect l="l" t="t" r="r" b="b"/>
            <a:pathLst>
              <a:path w="1285177" h="2326113">
                <a:moveTo>
                  <a:pt x="0" y="0"/>
                </a:moveTo>
                <a:lnTo>
                  <a:pt x="1285177" y="0"/>
                </a:lnTo>
                <a:lnTo>
                  <a:pt x="1285177" y="2326112"/>
                </a:lnTo>
                <a:lnTo>
                  <a:pt x="0" y="232611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Freeform 7"/>
          <p:cNvSpPr/>
          <p:nvPr/>
        </p:nvSpPr>
        <p:spPr>
          <a:xfrm>
            <a:off x="17536040" y="4472637"/>
            <a:ext cx="1338372" cy="1341727"/>
          </a:xfrm>
          <a:custGeom>
            <a:avLst/>
            <a:gdLst/>
            <a:ahLst/>
            <a:cxnLst/>
            <a:rect l="l" t="t" r="r" b="b"/>
            <a:pathLst>
              <a:path w="1338372" h="1341727">
                <a:moveTo>
                  <a:pt x="0" y="0"/>
                </a:moveTo>
                <a:lnTo>
                  <a:pt x="1338372" y="0"/>
                </a:lnTo>
                <a:lnTo>
                  <a:pt x="1338372" y="1341726"/>
                </a:lnTo>
                <a:lnTo>
                  <a:pt x="0" y="134172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" name="TextBox 8"/>
          <p:cNvSpPr txBox="1"/>
          <p:nvPr/>
        </p:nvSpPr>
        <p:spPr>
          <a:xfrm>
            <a:off x="11879360" y="7841365"/>
            <a:ext cx="4155541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dirty="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A.ABHILASH REDDY</a:t>
            </a:r>
          </a:p>
        </p:txBody>
      </p:sp>
      <p:sp>
        <p:nvSpPr>
          <p:cNvPr id="9" name="Freeform 9"/>
          <p:cNvSpPr/>
          <p:nvPr/>
        </p:nvSpPr>
        <p:spPr>
          <a:xfrm rot="2798595">
            <a:off x="-657059" y="-276918"/>
            <a:ext cx="2447294" cy="2054908"/>
          </a:xfrm>
          <a:custGeom>
            <a:avLst/>
            <a:gdLst/>
            <a:ahLst/>
            <a:cxnLst/>
            <a:rect l="l" t="t" r="r" b="b"/>
            <a:pathLst>
              <a:path w="2447294" h="2054908">
                <a:moveTo>
                  <a:pt x="0" y="0"/>
                </a:moveTo>
                <a:lnTo>
                  <a:pt x="2447294" y="0"/>
                </a:lnTo>
                <a:lnTo>
                  <a:pt x="2447294" y="2054908"/>
                </a:lnTo>
                <a:lnTo>
                  <a:pt x="0" y="205490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8761" r="-22792" b="-4384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0" name="Freeform 10"/>
          <p:cNvSpPr/>
          <p:nvPr/>
        </p:nvSpPr>
        <p:spPr>
          <a:xfrm rot="2798595">
            <a:off x="16249001" y="8311248"/>
            <a:ext cx="2447294" cy="2054908"/>
          </a:xfrm>
          <a:custGeom>
            <a:avLst/>
            <a:gdLst/>
            <a:ahLst/>
            <a:cxnLst/>
            <a:rect l="l" t="t" r="r" b="b"/>
            <a:pathLst>
              <a:path w="2447294" h="2054908">
                <a:moveTo>
                  <a:pt x="0" y="0"/>
                </a:moveTo>
                <a:lnTo>
                  <a:pt x="2447294" y="0"/>
                </a:lnTo>
                <a:lnTo>
                  <a:pt x="2447294" y="2054908"/>
                </a:lnTo>
                <a:lnTo>
                  <a:pt x="0" y="205490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8761" r="-22792" b="-4384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1" name="Freeform 11"/>
          <p:cNvSpPr/>
          <p:nvPr/>
        </p:nvSpPr>
        <p:spPr>
          <a:xfrm>
            <a:off x="6035348" y="3475774"/>
            <a:ext cx="3965976" cy="3078589"/>
          </a:xfrm>
          <a:custGeom>
            <a:avLst/>
            <a:gdLst/>
            <a:ahLst/>
            <a:cxnLst/>
            <a:rect l="l" t="t" r="r" b="b"/>
            <a:pathLst>
              <a:path w="3965976" h="3078589">
                <a:moveTo>
                  <a:pt x="0" y="0"/>
                </a:moveTo>
                <a:lnTo>
                  <a:pt x="3965976" y="0"/>
                </a:lnTo>
                <a:lnTo>
                  <a:pt x="3965976" y="3078589"/>
                </a:lnTo>
                <a:lnTo>
                  <a:pt x="0" y="307858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2" name="Freeform 12"/>
          <p:cNvSpPr/>
          <p:nvPr/>
        </p:nvSpPr>
        <p:spPr>
          <a:xfrm>
            <a:off x="11170593" y="2985277"/>
            <a:ext cx="3238305" cy="3674673"/>
          </a:xfrm>
          <a:custGeom>
            <a:avLst/>
            <a:gdLst/>
            <a:ahLst/>
            <a:cxnLst/>
            <a:rect l="l" t="t" r="r" b="b"/>
            <a:pathLst>
              <a:path w="3238305" h="3674673">
                <a:moveTo>
                  <a:pt x="0" y="0"/>
                </a:moveTo>
                <a:lnTo>
                  <a:pt x="3238305" y="0"/>
                </a:lnTo>
                <a:lnTo>
                  <a:pt x="3238305" y="3674672"/>
                </a:lnTo>
                <a:lnTo>
                  <a:pt x="0" y="367467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  <p:bldP spid="7" grpId="0" animBg="1"/>
      <p:bldP spid="8" grpId="0"/>
      <p:bldP spid="9" grpId="0" animBg="1"/>
      <p:bldP spid="10" grpId="0" animBg="1"/>
      <p:bldP spid="11" grpId="0" animBg="1"/>
      <p:bldP spid="1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BA0818">
                <a:alpha val="100000"/>
              </a:srgbClr>
            </a:gs>
            <a:gs pos="100000">
              <a:srgbClr val="830007">
                <a:alpha val="100000"/>
              </a:srgb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-2538186" y="2571429"/>
            <a:ext cx="10220514" cy="5144142"/>
          </a:xfrm>
          <a:custGeom>
            <a:avLst/>
            <a:gdLst/>
            <a:ahLst/>
            <a:cxnLst/>
            <a:rect l="l" t="t" r="r" b="b"/>
            <a:pathLst>
              <a:path w="10220514" h="5144142">
                <a:moveTo>
                  <a:pt x="0" y="0"/>
                </a:moveTo>
                <a:lnTo>
                  <a:pt x="10220514" y="0"/>
                </a:lnTo>
                <a:lnTo>
                  <a:pt x="10220514" y="5144142"/>
                </a:lnTo>
                <a:lnTo>
                  <a:pt x="0" y="51441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0565" r="-30565" b="-64871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 rot="5400000">
            <a:off x="-1579429" y="1579429"/>
            <a:ext cx="10287000" cy="7128141"/>
          </a:xfrm>
          <a:custGeom>
            <a:avLst/>
            <a:gdLst/>
            <a:ahLst/>
            <a:cxnLst/>
            <a:rect l="l" t="t" r="r" b="b"/>
            <a:pathLst>
              <a:path w="10287000" h="7128141">
                <a:moveTo>
                  <a:pt x="0" y="0"/>
                </a:moveTo>
                <a:lnTo>
                  <a:pt x="10287000" y="0"/>
                </a:lnTo>
                <a:lnTo>
                  <a:pt x="10287000" y="7128142"/>
                </a:lnTo>
                <a:lnTo>
                  <a:pt x="0" y="712814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9022" r="-32667" b="-55465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 rot="-2550811">
            <a:off x="5203394" y="385159"/>
            <a:ext cx="1488561" cy="1870016"/>
          </a:xfrm>
          <a:custGeom>
            <a:avLst/>
            <a:gdLst/>
            <a:ahLst/>
            <a:cxnLst/>
            <a:rect l="l" t="t" r="r" b="b"/>
            <a:pathLst>
              <a:path w="1488561" h="1870016">
                <a:moveTo>
                  <a:pt x="0" y="0"/>
                </a:moveTo>
                <a:lnTo>
                  <a:pt x="1488560" y="0"/>
                </a:lnTo>
                <a:lnTo>
                  <a:pt x="1488560" y="1870016"/>
                </a:lnTo>
                <a:lnTo>
                  <a:pt x="0" y="18700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0000"/>
            </a:blip>
            <a:stretch>
              <a:fillRect l="-29596" r="-3096" b="-38525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 rot="208507">
            <a:off x="10781819" y="4524456"/>
            <a:ext cx="6792208" cy="1969740"/>
          </a:xfrm>
          <a:custGeom>
            <a:avLst/>
            <a:gdLst/>
            <a:ahLst/>
            <a:cxnLst/>
            <a:rect l="l" t="t" r="r" b="b"/>
            <a:pathLst>
              <a:path w="6792208" h="1969740">
                <a:moveTo>
                  <a:pt x="0" y="0"/>
                </a:moveTo>
                <a:lnTo>
                  <a:pt x="6792208" y="0"/>
                </a:lnTo>
                <a:lnTo>
                  <a:pt x="6792208" y="1969741"/>
                </a:lnTo>
                <a:lnTo>
                  <a:pt x="0" y="196974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TextBox 6"/>
          <p:cNvSpPr txBox="1"/>
          <p:nvPr/>
        </p:nvSpPr>
        <p:spPr>
          <a:xfrm>
            <a:off x="9488642" y="2102762"/>
            <a:ext cx="8456458" cy="26870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947"/>
              </a:lnSpc>
              <a:spcBef>
                <a:spcPct val="0"/>
              </a:spcBef>
            </a:pPr>
            <a:r>
              <a:rPr lang="en-US" sz="14962" dirty="0">
                <a:solidFill>
                  <a:srgbClr val="FFFFFF"/>
                </a:solidFill>
                <a:latin typeface="Yellowtail"/>
                <a:ea typeface="Yellowtail"/>
                <a:cs typeface="Yellowtail"/>
                <a:sym typeface="Yellowtail"/>
              </a:rPr>
              <a:t>PIZZA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555061" y="4948856"/>
            <a:ext cx="5843819" cy="9971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40"/>
              </a:lnSpc>
              <a:spcBef>
                <a:spcPct val="0"/>
              </a:spcBef>
            </a:pPr>
            <a:r>
              <a:rPr lang="en-US" sz="5743" dirty="0">
                <a:solidFill>
                  <a:srgbClr val="004AAD"/>
                </a:solidFill>
                <a:latin typeface="Porcelain"/>
                <a:ea typeface="Porcelain"/>
                <a:cs typeface="Porcelain"/>
                <a:sym typeface="Porcelain"/>
              </a:rPr>
              <a:t>Sales Performance Analysis</a:t>
            </a:r>
          </a:p>
        </p:txBody>
      </p:sp>
      <p:sp>
        <p:nvSpPr>
          <p:cNvPr id="8" name="Freeform 8"/>
          <p:cNvSpPr/>
          <p:nvPr/>
        </p:nvSpPr>
        <p:spPr>
          <a:xfrm rot="-4885531">
            <a:off x="17344783" y="3004709"/>
            <a:ext cx="1200634" cy="1292691"/>
          </a:xfrm>
          <a:custGeom>
            <a:avLst/>
            <a:gdLst/>
            <a:ahLst/>
            <a:cxnLst/>
            <a:rect l="l" t="t" r="r" b="b"/>
            <a:pathLst>
              <a:path w="1200634" h="1292691">
                <a:moveTo>
                  <a:pt x="0" y="0"/>
                </a:moveTo>
                <a:lnTo>
                  <a:pt x="1200634" y="0"/>
                </a:lnTo>
                <a:lnTo>
                  <a:pt x="1200634" y="1292691"/>
                </a:lnTo>
                <a:lnTo>
                  <a:pt x="0" y="129269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3699" r="-3699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9" name="Freeform 9"/>
          <p:cNvSpPr/>
          <p:nvPr/>
        </p:nvSpPr>
        <p:spPr>
          <a:xfrm rot="2798595">
            <a:off x="16035653" y="7984728"/>
            <a:ext cx="2447294" cy="2054908"/>
          </a:xfrm>
          <a:custGeom>
            <a:avLst/>
            <a:gdLst/>
            <a:ahLst/>
            <a:cxnLst/>
            <a:rect l="l" t="t" r="r" b="b"/>
            <a:pathLst>
              <a:path w="2447294" h="2054908">
                <a:moveTo>
                  <a:pt x="0" y="0"/>
                </a:moveTo>
                <a:lnTo>
                  <a:pt x="2447294" y="0"/>
                </a:lnTo>
                <a:lnTo>
                  <a:pt x="2447294" y="2054908"/>
                </a:lnTo>
                <a:lnTo>
                  <a:pt x="0" y="205490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8761" r="-22792" b="-4384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0" name="Freeform 10"/>
          <p:cNvSpPr/>
          <p:nvPr/>
        </p:nvSpPr>
        <p:spPr>
          <a:xfrm rot="2063558">
            <a:off x="4042254" y="8221234"/>
            <a:ext cx="1231190" cy="2074131"/>
          </a:xfrm>
          <a:custGeom>
            <a:avLst/>
            <a:gdLst/>
            <a:ahLst/>
            <a:cxnLst/>
            <a:rect l="l" t="t" r="r" b="b"/>
            <a:pathLst>
              <a:path w="1231190" h="2074131">
                <a:moveTo>
                  <a:pt x="0" y="0"/>
                </a:moveTo>
                <a:lnTo>
                  <a:pt x="1231190" y="0"/>
                </a:lnTo>
                <a:lnTo>
                  <a:pt x="1231190" y="2074132"/>
                </a:lnTo>
                <a:lnTo>
                  <a:pt x="0" y="207413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3718" b="-3718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1" name="Freeform 11"/>
          <p:cNvSpPr/>
          <p:nvPr/>
        </p:nvSpPr>
        <p:spPr>
          <a:xfrm rot="2063558">
            <a:off x="15056569" y="-375927"/>
            <a:ext cx="1231190" cy="2074131"/>
          </a:xfrm>
          <a:custGeom>
            <a:avLst/>
            <a:gdLst/>
            <a:ahLst/>
            <a:cxnLst/>
            <a:rect l="l" t="t" r="r" b="b"/>
            <a:pathLst>
              <a:path w="1231190" h="2074131">
                <a:moveTo>
                  <a:pt x="0" y="0"/>
                </a:moveTo>
                <a:lnTo>
                  <a:pt x="1231190" y="0"/>
                </a:lnTo>
                <a:lnTo>
                  <a:pt x="1231190" y="2074131"/>
                </a:lnTo>
                <a:lnTo>
                  <a:pt x="0" y="207413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3718" b="-3718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2" name="Freeform 12"/>
          <p:cNvSpPr/>
          <p:nvPr/>
        </p:nvSpPr>
        <p:spPr>
          <a:xfrm rot="2063558">
            <a:off x="7320659" y="3817486"/>
            <a:ext cx="1231190" cy="2074131"/>
          </a:xfrm>
          <a:custGeom>
            <a:avLst/>
            <a:gdLst/>
            <a:ahLst/>
            <a:cxnLst/>
            <a:rect l="l" t="t" r="r" b="b"/>
            <a:pathLst>
              <a:path w="1231190" h="2074131">
                <a:moveTo>
                  <a:pt x="0" y="0"/>
                </a:moveTo>
                <a:lnTo>
                  <a:pt x="1231190" y="0"/>
                </a:lnTo>
                <a:lnTo>
                  <a:pt x="1231190" y="2074132"/>
                </a:lnTo>
                <a:lnTo>
                  <a:pt x="0" y="207413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3718" b="-3718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3" name="TextBox 13"/>
          <p:cNvSpPr txBox="1"/>
          <p:nvPr/>
        </p:nvSpPr>
        <p:spPr>
          <a:xfrm>
            <a:off x="14476971" y="7160412"/>
            <a:ext cx="3766436" cy="4765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53"/>
              </a:lnSpc>
              <a:spcBef>
                <a:spcPct val="0"/>
              </a:spcBef>
            </a:pPr>
            <a:r>
              <a:rPr lang="en-US" sz="2824" dirty="0">
                <a:solidFill>
                  <a:srgbClr val="FFFFFF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A.ABHILASH REDDY</a:t>
            </a:r>
          </a:p>
        </p:txBody>
      </p:sp>
    </p:spTree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/>
      <p:bldP spid="7" grpId="0"/>
      <p:bldP spid="8" grpId="0" animBg="1"/>
      <p:bldP spid="9" grpId="0" animBg="1"/>
      <p:bldP spid="10" grpId="0" animBg="1"/>
      <p:bldP spid="11" grpId="0" animBg="1"/>
      <p:bldP spid="12" grpId="0" animBg="1"/>
      <p:bldP spid="1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BA0818">
                <a:alpha val="100000"/>
              </a:srgbClr>
            </a:gs>
            <a:gs pos="100000">
              <a:srgbClr val="830007">
                <a:alpha val="100000"/>
              </a:srgb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08507">
            <a:off x="7387792" y="580769"/>
            <a:ext cx="3850493" cy="1116643"/>
          </a:xfrm>
          <a:custGeom>
            <a:avLst/>
            <a:gdLst/>
            <a:ahLst/>
            <a:cxnLst/>
            <a:rect l="l" t="t" r="r" b="b"/>
            <a:pathLst>
              <a:path w="3850493" h="1116643">
                <a:moveTo>
                  <a:pt x="0" y="0"/>
                </a:moveTo>
                <a:lnTo>
                  <a:pt x="3850492" y="0"/>
                </a:lnTo>
                <a:lnTo>
                  <a:pt x="3850492" y="1116643"/>
                </a:lnTo>
                <a:lnTo>
                  <a:pt x="0" y="11166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TextBox 3"/>
          <p:cNvSpPr txBox="1"/>
          <p:nvPr/>
        </p:nvSpPr>
        <p:spPr>
          <a:xfrm>
            <a:off x="7357489" y="834291"/>
            <a:ext cx="3628586" cy="679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dirty="0">
                <a:solidFill>
                  <a:srgbClr val="004AAD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OBJECTIVE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862266" y="4172117"/>
            <a:ext cx="10764927" cy="3841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147"/>
              </a:lnSpc>
              <a:spcBef>
                <a:spcPct val="0"/>
              </a:spcBef>
            </a:pPr>
            <a:r>
              <a:rPr lang="en-US" sz="4391" dirty="0">
                <a:solidFill>
                  <a:srgbClr val="F7F5E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Analyze transactional pizza sales data from a PIZZA shop using SQL to identify product trends, revenue drivers, and time-based patterns. helping the business improve offerings, pricing, and operations.</a:t>
            </a:r>
          </a:p>
        </p:txBody>
      </p:sp>
      <p:sp>
        <p:nvSpPr>
          <p:cNvPr id="5" name="Freeform 5"/>
          <p:cNvSpPr/>
          <p:nvPr/>
        </p:nvSpPr>
        <p:spPr>
          <a:xfrm>
            <a:off x="8107053" y="9275203"/>
            <a:ext cx="367761" cy="432197"/>
          </a:xfrm>
          <a:custGeom>
            <a:avLst/>
            <a:gdLst/>
            <a:ahLst/>
            <a:cxnLst/>
            <a:rect l="l" t="t" r="r" b="b"/>
            <a:pathLst>
              <a:path w="367761" h="432197">
                <a:moveTo>
                  <a:pt x="0" y="0"/>
                </a:moveTo>
                <a:lnTo>
                  <a:pt x="367761" y="0"/>
                </a:lnTo>
                <a:lnTo>
                  <a:pt x="367761" y="432198"/>
                </a:lnTo>
                <a:lnTo>
                  <a:pt x="0" y="43219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 rot="8498823">
            <a:off x="14302409" y="7844174"/>
            <a:ext cx="1285177" cy="2326113"/>
          </a:xfrm>
          <a:custGeom>
            <a:avLst/>
            <a:gdLst/>
            <a:ahLst/>
            <a:cxnLst/>
            <a:rect l="l" t="t" r="r" b="b"/>
            <a:pathLst>
              <a:path w="1285177" h="2326113">
                <a:moveTo>
                  <a:pt x="0" y="0"/>
                </a:moveTo>
                <a:lnTo>
                  <a:pt x="1285177" y="0"/>
                </a:lnTo>
                <a:lnTo>
                  <a:pt x="1285177" y="2326113"/>
                </a:lnTo>
                <a:lnTo>
                  <a:pt x="0" y="232611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Freeform 7"/>
          <p:cNvSpPr/>
          <p:nvPr/>
        </p:nvSpPr>
        <p:spPr>
          <a:xfrm rot="8498823">
            <a:off x="16063803" y="624469"/>
            <a:ext cx="1285177" cy="2326113"/>
          </a:xfrm>
          <a:custGeom>
            <a:avLst/>
            <a:gdLst/>
            <a:ahLst/>
            <a:cxnLst/>
            <a:rect l="l" t="t" r="r" b="b"/>
            <a:pathLst>
              <a:path w="1285177" h="2326113">
                <a:moveTo>
                  <a:pt x="0" y="0"/>
                </a:moveTo>
                <a:lnTo>
                  <a:pt x="1285177" y="0"/>
                </a:lnTo>
                <a:lnTo>
                  <a:pt x="1285177" y="2326112"/>
                </a:lnTo>
                <a:lnTo>
                  <a:pt x="0" y="232611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9" name="Freeform 9"/>
          <p:cNvSpPr/>
          <p:nvPr/>
        </p:nvSpPr>
        <p:spPr>
          <a:xfrm>
            <a:off x="6328866" y="1955964"/>
            <a:ext cx="1338372" cy="1341727"/>
          </a:xfrm>
          <a:custGeom>
            <a:avLst/>
            <a:gdLst/>
            <a:ahLst/>
            <a:cxnLst/>
            <a:rect l="l" t="t" r="r" b="b"/>
            <a:pathLst>
              <a:path w="1338372" h="1341727">
                <a:moveTo>
                  <a:pt x="0" y="0"/>
                </a:moveTo>
                <a:lnTo>
                  <a:pt x="1338372" y="0"/>
                </a:lnTo>
                <a:lnTo>
                  <a:pt x="1338372" y="1341726"/>
                </a:lnTo>
                <a:lnTo>
                  <a:pt x="0" y="134172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0" name="Freeform 10"/>
          <p:cNvSpPr/>
          <p:nvPr/>
        </p:nvSpPr>
        <p:spPr>
          <a:xfrm rot="5400000">
            <a:off x="-2692051" y="2764259"/>
            <a:ext cx="10214793" cy="4830690"/>
          </a:xfrm>
          <a:custGeom>
            <a:avLst/>
            <a:gdLst/>
            <a:ahLst/>
            <a:cxnLst/>
            <a:rect l="l" t="t" r="r" b="b"/>
            <a:pathLst>
              <a:path w="10214793" h="4830690">
                <a:moveTo>
                  <a:pt x="0" y="0"/>
                </a:moveTo>
                <a:lnTo>
                  <a:pt x="10214792" y="0"/>
                </a:lnTo>
                <a:lnTo>
                  <a:pt x="10214792" y="4830690"/>
                </a:lnTo>
                <a:lnTo>
                  <a:pt x="0" y="483069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r="-22075" b="-32940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1" name="Freeform 11"/>
          <p:cNvSpPr/>
          <p:nvPr/>
        </p:nvSpPr>
        <p:spPr>
          <a:xfrm>
            <a:off x="0" y="69032"/>
            <a:ext cx="6328866" cy="9707401"/>
          </a:xfrm>
          <a:custGeom>
            <a:avLst/>
            <a:gdLst/>
            <a:ahLst/>
            <a:cxnLst/>
            <a:rect l="l" t="t" r="r" b="b"/>
            <a:pathLst>
              <a:path w="6328866" h="9707401">
                <a:moveTo>
                  <a:pt x="0" y="0"/>
                </a:moveTo>
                <a:lnTo>
                  <a:pt x="6328866" y="0"/>
                </a:lnTo>
                <a:lnTo>
                  <a:pt x="6328866" y="9707400"/>
                </a:lnTo>
                <a:lnTo>
                  <a:pt x="0" y="970740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124069" t="-8199" r="-59362" b="-14914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" name="Freeform 8"/>
          <p:cNvSpPr/>
          <p:nvPr/>
        </p:nvSpPr>
        <p:spPr>
          <a:xfrm>
            <a:off x="4161505" y="9426070"/>
            <a:ext cx="1338372" cy="1341727"/>
          </a:xfrm>
          <a:custGeom>
            <a:avLst/>
            <a:gdLst/>
            <a:ahLst/>
            <a:cxnLst/>
            <a:rect l="l" t="t" r="r" b="b"/>
            <a:pathLst>
              <a:path w="1338372" h="1341727">
                <a:moveTo>
                  <a:pt x="0" y="0"/>
                </a:moveTo>
                <a:lnTo>
                  <a:pt x="1338372" y="0"/>
                </a:lnTo>
                <a:lnTo>
                  <a:pt x="1338372" y="1341727"/>
                </a:lnTo>
                <a:lnTo>
                  <a:pt x="0" y="134172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4" grpId="0"/>
      <p:bldP spid="6" grpId="0" animBg="1"/>
      <p:bldP spid="7" grpId="0" animBg="1"/>
      <p:bldP spid="9" grpId="0" animBg="1"/>
      <p:bldP spid="10" grpId="0" animBg="1"/>
      <p:bldP spid="11" grpId="0" animBg="1"/>
      <p:bldP spid="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BA0818">
                <a:alpha val="100000"/>
              </a:srgbClr>
            </a:gs>
            <a:gs pos="100000">
              <a:srgbClr val="830007">
                <a:alpha val="100000"/>
              </a:srgb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8498823">
            <a:off x="12804379" y="1939364"/>
            <a:ext cx="1229102" cy="2071617"/>
          </a:xfrm>
          <a:custGeom>
            <a:avLst/>
            <a:gdLst/>
            <a:ahLst/>
            <a:cxnLst/>
            <a:rect l="l" t="t" r="r" b="b"/>
            <a:pathLst>
              <a:path w="1229102" h="2071617">
                <a:moveTo>
                  <a:pt x="0" y="0"/>
                </a:moveTo>
                <a:lnTo>
                  <a:pt x="1229101" y="0"/>
                </a:lnTo>
                <a:lnTo>
                  <a:pt x="1229101" y="2071617"/>
                </a:lnTo>
                <a:lnTo>
                  <a:pt x="0" y="207161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692" b="-3692"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4" name="Group 4"/>
          <p:cNvGrpSpPr/>
          <p:nvPr/>
        </p:nvGrpSpPr>
        <p:grpSpPr>
          <a:xfrm>
            <a:off x="1570347" y="1917774"/>
            <a:ext cx="15520827" cy="7512739"/>
            <a:chOff x="0" y="-38100"/>
            <a:chExt cx="4087790" cy="1978664"/>
          </a:xfrm>
        </p:grpSpPr>
        <p:sp>
          <p:nvSpPr>
            <p:cNvPr id="5" name="Freeform 5"/>
            <p:cNvSpPr/>
            <p:nvPr/>
          </p:nvSpPr>
          <p:spPr>
            <a:xfrm>
              <a:off x="60880" y="10981"/>
              <a:ext cx="4026910" cy="1929583"/>
            </a:xfrm>
            <a:custGeom>
              <a:avLst/>
              <a:gdLst/>
              <a:ahLst/>
              <a:cxnLst/>
              <a:rect l="l" t="t" r="r" b="b"/>
              <a:pathLst>
                <a:path w="4026910" h="1929583">
                  <a:moveTo>
                    <a:pt x="14178" y="0"/>
                  </a:moveTo>
                  <a:lnTo>
                    <a:pt x="4012732" y="0"/>
                  </a:lnTo>
                  <a:cubicBezTo>
                    <a:pt x="4016492" y="0"/>
                    <a:pt x="4020098" y="1494"/>
                    <a:pt x="4022757" y="4153"/>
                  </a:cubicBezTo>
                  <a:cubicBezTo>
                    <a:pt x="4025416" y="6811"/>
                    <a:pt x="4026910" y="10418"/>
                    <a:pt x="4026910" y="14178"/>
                  </a:cubicBezTo>
                  <a:lnTo>
                    <a:pt x="4026910" y="1915405"/>
                  </a:lnTo>
                  <a:cubicBezTo>
                    <a:pt x="4026910" y="1919165"/>
                    <a:pt x="4025416" y="1922771"/>
                    <a:pt x="4022757" y="1925430"/>
                  </a:cubicBezTo>
                  <a:cubicBezTo>
                    <a:pt x="4020098" y="1928089"/>
                    <a:pt x="4016492" y="1929583"/>
                    <a:pt x="4012732" y="1929583"/>
                  </a:cubicBezTo>
                  <a:lnTo>
                    <a:pt x="14178" y="1929583"/>
                  </a:lnTo>
                  <a:cubicBezTo>
                    <a:pt x="10418" y="1929583"/>
                    <a:pt x="6811" y="1928089"/>
                    <a:pt x="4153" y="1925430"/>
                  </a:cubicBezTo>
                  <a:cubicBezTo>
                    <a:pt x="1494" y="1922771"/>
                    <a:pt x="0" y="1919165"/>
                    <a:pt x="0" y="1915405"/>
                  </a:cubicBezTo>
                  <a:lnTo>
                    <a:pt x="0" y="14178"/>
                  </a:lnTo>
                  <a:cubicBezTo>
                    <a:pt x="0" y="10418"/>
                    <a:pt x="1494" y="6811"/>
                    <a:pt x="4153" y="4153"/>
                  </a:cubicBezTo>
                  <a:cubicBezTo>
                    <a:pt x="6811" y="1494"/>
                    <a:pt x="10418" y="0"/>
                    <a:pt x="14178" y="0"/>
                  </a:cubicBezTo>
                  <a:close/>
                </a:path>
              </a:pathLst>
            </a:custGeom>
            <a:solidFill>
              <a:srgbClr val="F4F6FC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4026910" cy="19676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 rot="-3755670">
            <a:off x="9045623" y="8351706"/>
            <a:ext cx="838162" cy="2074229"/>
          </a:xfrm>
          <a:custGeom>
            <a:avLst/>
            <a:gdLst/>
            <a:ahLst/>
            <a:cxnLst/>
            <a:rect l="l" t="t" r="r" b="b"/>
            <a:pathLst>
              <a:path w="838162" h="2074229">
                <a:moveTo>
                  <a:pt x="0" y="0"/>
                </a:moveTo>
                <a:lnTo>
                  <a:pt x="838162" y="0"/>
                </a:lnTo>
                <a:lnTo>
                  <a:pt x="838162" y="2074229"/>
                </a:lnTo>
                <a:lnTo>
                  <a:pt x="0" y="207422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8364" r="-18364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" name="Freeform 8"/>
          <p:cNvSpPr/>
          <p:nvPr/>
        </p:nvSpPr>
        <p:spPr>
          <a:xfrm>
            <a:off x="-148649" y="7682258"/>
            <a:ext cx="1338372" cy="1341727"/>
          </a:xfrm>
          <a:custGeom>
            <a:avLst/>
            <a:gdLst/>
            <a:ahLst/>
            <a:cxnLst/>
            <a:rect l="l" t="t" r="r" b="b"/>
            <a:pathLst>
              <a:path w="1338372" h="1341727">
                <a:moveTo>
                  <a:pt x="0" y="0"/>
                </a:moveTo>
                <a:lnTo>
                  <a:pt x="1338372" y="0"/>
                </a:lnTo>
                <a:lnTo>
                  <a:pt x="1338372" y="1341727"/>
                </a:lnTo>
                <a:lnTo>
                  <a:pt x="0" y="13417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9" name="Freeform 9"/>
          <p:cNvSpPr/>
          <p:nvPr/>
        </p:nvSpPr>
        <p:spPr>
          <a:xfrm>
            <a:off x="7805628" y="-313027"/>
            <a:ext cx="1338372" cy="1341727"/>
          </a:xfrm>
          <a:custGeom>
            <a:avLst/>
            <a:gdLst/>
            <a:ahLst/>
            <a:cxnLst/>
            <a:rect l="l" t="t" r="r" b="b"/>
            <a:pathLst>
              <a:path w="1338372" h="1341727">
                <a:moveTo>
                  <a:pt x="0" y="0"/>
                </a:moveTo>
                <a:lnTo>
                  <a:pt x="1338372" y="0"/>
                </a:lnTo>
                <a:lnTo>
                  <a:pt x="1338372" y="1341727"/>
                </a:lnTo>
                <a:lnTo>
                  <a:pt x="0" y="13417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0" name="Freeform 10"/>
          <p:cNvSpPr/>
          <p:nvPr/>
        </p:nvSpPr>
        <p:spPr>
          <a:xfrm rot="-4885531">
            <a:off x="16978108" y="305116"/>
            <a:ext cx="1200634" cy="1292691"/>
          </a:xfrm>
          <a:custGeom>
            <a:avLst/>
            <a:gdLst/>
            <a:ahLst/>
            <a:cxnLst/>
            <a:rect l="l" t="t" r="r" b="b"/>
            <a:pathLst>
              <a:path w="1200634" h="1292691">
                <a:moveTo>
                  <a:pt x="0" y="0"/>
                </a:moveTo>
                <a:lnTo>
                  <a:pt x="1200634" y="0"/>
                </a:lnTo>
                <a:lnTo>
                  <a:pt x="1200634" y="1292691"/>
                </a:lnTo>
                <a:lnTo>
                  <a:pt x="0" y="129269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699" r="-3699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1" name="Freeform 11"/>
          <p:cNvSpPr/>
          <p:nvPr/>
        </p:nvSpPr>
        <p:spPr>
          <a:xfrm rot="87700">
            <a:off x="6701222" y="279820"/>
            <a:ext cx="4885556" cy="1416811"/>
          </a:xfrm>
          <a:custGeom>
            <a:avLst/>
            <a:gdLst/>
            <a:ahLst/>
            <a:cxnLst/>
            <a:rect l="l" t="t" r="r" b="b"/>
            <a:pathLst>
              <a:path w="4885556" h="1416811">
                <a:moveTo>
                  <a:pt x="0" y="0"/>
                </a:moveTo>
                <a:lnTo>
                  <a:pt x="4885556" y="0"/>
                </a:lnTo>
                <a:lnTo>
                  <a:pt x="4885556" y="1416811"/>
                </a:lnTo>
                <a:lnTo>
                  <a:pt x="0" y="141681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2" name="TextBox 12"/>
          <p:cNvSpPr txBox="1"/>
          <p:nvPr/>
        </p:nvSpPr>
        <p:spPr>
          <a:xfrm>
            <a:off x="6484048" y="793180"/>
            <a:ext cx="5319904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dirty="0">
                <a:solidFill>
                  <a:srgbClr val="004AAD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DATASET OVERVIEW</a:t>
            </a:r>
          </a:p>
        </p:txBody>
      </p:sp>
      <p:graphicFrame>
        <p:nvGraphicFramePr>
          <p:cNvPr id="13" name="Table 13"/>
          <p:cNvGraphicFramePr>
            <a:graphicFrameLocks noGrp="1"/>
          </p:cNvGraphicFramePr>
          <p:nvPr/>
        </p:nvGraphicFramePr>
        <p:xfrm>
          <a:off x="6184388" y="4780717"/>
          <a:ext cx="1456078" cy="3458155"/>
        </p:xfrm>
        <a:graphic>
          <a:graphicData uri="http://schemas.openxmlformats.org/drawingml/2006/table">
            <a:tbl>
              <a:tblPr/>
              <a:tblGrid>
                <a:gridCol w="14560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14236">
                <a:tc>
                  <a:txBody>
                    <a:bodyPr/>
                    <a:lstStyle/>
                    <a:p>
                      <a:pPr algn="ctr">
                        <a:lnSpc>
                          <a:spcPts val="2005"/>
                        </a:lnSpc>
                        <a:defRPr/>
                      </a:pPr>
                      <a:r>
                        <a:rPr lang="en-US" sz="1432" b="1">
                          <a:solidFill>
                            <a:srgbClr val="000000"/>
                          </a:solidFill>
                          <a:latin typeface="Cy Grotesk Key Bold"/>
                          <a:ea typeface="Cy Grotesk Key Bold"/>
                          <a:cs typeface="Cy Grotesk Key Bold"/>
                          <a:sym typeface="Cy Grotesk Key Bold"/>
                        </a:rPr>
                        <a:t>PIZZAS</a:t>
                      </a:r>
                      <a:endParaRPr lang="en-US" sz="1100"/>
                    </a:p>
                  </a:txBody>
                  <a:tcPr marL="123596" marR="123596" marT="123596" marB="123596" anchor="ctr">
                    <a:lnL w="17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6287">
                <a:tc>
                  <a:txBody>
                    <a:bodyPr/>
                    <a:lstStyle/>
                    <a:p>
                      <a:pPr algn="ctr">
                        <a:lnSpc>
                          <a:spcPts val="2005"/>
                        </a:lnSpc>
                        <a:defRPr/>
                      </a:pPr>
                      <a:r>
                        <a:rPr lang="en-US" sz="1432">
                          <a:solidFill>
                            <a:srgbClr val="000000"/>
                          </a:solidFill>
                          <a:latin typeface="TT Commons Pro"/>
                          <a:ea typeface="TT Commons Pro"/>
                          <a:cs typeface="TT Commons Pro"/>
                          <a:sym typeface="TT Commons Pro"/>
                        </a:rPr>
                        <a:t>Pizza_id</a:t>
                      </a:r>
                      <a:endParaRPr lang="en-US" sz="1100"/>
                    </a:p>
                  </a:txBody>
                  <a:tcPr marL="123596" marR="123596" marT="123596" marB="123596" anchor="ctr">
                    <a:lnL w="17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6287">
                <a:tc>
                  <a:txBody>
                    <a:bodyPr/>
                    <a:lstStyle/>
                    <a:p>
                      <a:pPr algn="ctr">
                        <a:lnSpc>
                          <a:spcPts val="2005"/>
                        </a:lnSpc>
                        <a:defRPr/>
                      </a:pPr>
                      <a:r>
                        <a:rPr lang="en-US" sz="1432" dirty="0" err="1">
                          <a:solidFill>
                            <a:srgbClr val="000000"/>
                          </a:solidFill>
                          <a:latin typeface="TT Commons Pro"/>
                          <a:ea typeface="TT Commons Pro"/>
                          <a:cs typeface="TT Commons Pro"/>
                          <a:sym typeface="TT Commons Pro"/>
                        </a:rPr>
                        <a:t>Pizza_type_id</a:t>
                      </a:r>
                      <a:endParaRPr lang="en-US" sz="1100" dirty="0"/>
                    </a:p>
                  </a:txBody>
                  <a:tcPr marL="123596" marR="123596" marT="123596" marB="123596" anchor="ctr">
                    <a:lnL w="17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6287">
                <a:tc>
                  <a:txBody>
                    <a:bodyPr/>
                    <a:lstStyle/>
                    <a:p>
                      <a:pPr algn="ctr">
                        <a:lnSpc>
                          <a:spcPts val="2005"/>
                        </a:lnSpc>
                        <a:defRPr/>
                      </a:pPr>
                      <a:r>
                        <a:rPr lang="en-US" sz="1432">
                          <a:solidFill>
                            <a:srgbClr val="000000"/>
                          </a:solidFill>
                          <a:latin typeface="TT Commons Pro"/>
                          <a:ea typeface="TT Commons Pro"/>
                          <a:cs typeface="TT Commons Pro"/>
                          <a:sym typeface="TT Commons Pro"/>
                        </a:rPr>
                        <a:t>Size</a:t>
                      </a:r>
                      <a:endParaRPr lang="en-US" sz="1100"/>
                    </a:p>
                  </a:txBody>
                  <a:tcPr marL="123596" marR="123596" marT="123596" marB="123596" anchor="ctr">
                    <a:lnL w="17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35058">
                <a:tc>
                  <a:txBody>
                    <a:bodyPr/>
                    <a:lstStyle/>
                    <a:p>
                      <a:pPr algn="ctr">
                        <a:lnSpc>
                          <a:spcPts val="2005"/>
                        </a:lnSpc>
                        <a:defRPr/>
                      </a:pPr>
                      <a:r>
                        <a:rPr lang="en-US" sz="1432" dirty="0">
                          <a:solidFill>
                            <a:srgbClr val="000000"/>
                          </a:solidFill>
                          <a:latin typeface="TT Commons Pro"/>
                          <a:ea typeface="TT Commons Pro"/>
                          <a:cs typeface="TT Commons Pro"/>
                          <a:sym typeface="TT Commons Pro"/>
                        </a:rPr>
                        <a:t>Price</a:t>
                      </a:r>
                      <a:endParaRPr lang="en-US" sz="1100" dirty="0"/>
                    </a:p>
                  </a:txBody>
                  <a:tcPr marL="123596" marR="123596" marT="123596" marB="123596" anchor="ctr">
                    <a:lnL w="17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4" name="Table 14"/>
          <p:cNvGraphicFramePr>
            <a:graphicFrameLocks noGrp="1"/>
          </p:cNvGraphicFramePr>
          <p:nvPr/>
        </p:nvGraphicFramePr>
        <p:xfrm>
          <a:off x="2613220" y="5143500"/>
          <a:ext cx="1678301" cy="3760503"/>
        </p:xfrm>
        <a:graphic>
          <a:graphicData uri="http://schemas.openxmlformats.org/drawingml/2006/table">
            <a:tbl>
              <a:tblPr/>
              <a:tblGrid>
                <a:gridCol w="16783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54985">
                <a:tc>
                  <a:txBody>
                    <a:bodyPr/>
                    <a:lstStyle/>
                    <a:p>
                      <a:pPr algn="ctr">
                        <a:lnSpc>
                          <a:spcPts val="2005"/>
                        </a:lnSpc>
                        <a:defRPr/>
                      </a:pPr>
                      <a:r>
                        <a:rPr lang="en-US" sz="1432" b="1">
                          <a:solidFill>
                            <a:srgbClr val="000000"/>
                          </a:solidFill>
                          <a:latin typeface="Cy Grotesk Key Bold"/>
                          <a:ea typeface="Cy Grotesk Key Bold"/>
                          <a:cs typeface="Cy Grotesk Key Bold"/>
                          <a:sym typeface="Cy Grotesk Key Bold"/>
                        </a:rPr>
                        <a:t>PIZZA_TYPES</a:t>
                      </a:r>
                      <a:endParaRPr lang="en-US" sz="1100"/>
                    </a:p>
                  </a:txBody>
                  <a:tcPr marL="123596" marR="123596" marT="123596" marB="123596" anchor="ctr">
                    <a:lnL w="17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62994">
                <a:tc>
                  <a:txBody>
                    <a:bodyPr/>
                    <a:lstStyle/>
                    <a:p>
                      <a:pPr algn="ctr">
                        <a:lnSpc>
                          <a:spcPts val="2005"/>
                        </a:lnSpc>
                        <a:defRPr/>
                      </a:pPr>
                      <a:r>
                        <a:rPr lang="en-US" sz="1432">
                          <a:solidFill>
                            <a:srgbClr val="000000"/>
                          </a:solidFill>
                          <a:latin typeface="TT Commons Pro"/>
                          <a:ea typeface="TT Commons Pro"/>
                          <a:cs typeface="TT Commons Pro"/>
                          <a:sym typeface="TT Commons Pro"/>
                        </a:rPr>
                        <a:t>Pizza_type_id</a:t>
                      </a:r>
                      <a:endParaRPr lang="en-US" sz="1100"/>
                    </a:p>
                  </a:txBody>
                  <a:tcPr marL="123596" marR="123596" marT="123596" marB="123596" anchor="ctr">
                    <a:lnL w="17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62994">
                <a:tc>
                  <a:txBody>
                    <a:bodyPr/>
                    <a:lstStyle/>
                    <a:p>
                      <a:pPr algn="ctr">
                        <a:lnSpc>
                          <a:spcPts val="2005"/>
                        </a:lnSpc>
                        <a:defRPr/>
                      </a:pPr>
                      <a:r>
                        <a:rPr lang="en-US" sz="1432">
                          <a:solidFill>
                            <a:srgbClr val="000000"/>
                          </a:solidFill>
                          <a:latin typeface="TT Commons Pro"/>
                          <a:ea typeface="TT Commons Pro"/>
                          <a:cs typeface="TT Commons Pro"/>
                          <a:sym typeface="TT Commons Pro"/>
                        </a:rPr>
                        <a:t>Name</a:t>
                      </a:r>
                      <a:endParaRPr lang="en-US" sz="1100"/>
                    </a:p>
                  </a:txBody>
                  <a:tcPr marL="123596" marR="123596" marT="123596" marB="123596" anchor="ctr">
                    <a:lnL w="17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44771">
                <a:tc>
                  <a:txBody>
                    <a:bodyPr/>
                    <a:lstStyle/>
                    <a:p>
                      <a:pPr algn="ctr">
                        <a:lnSpc>
                          <a:spcPts val="2005"/>
                        </a:lnSpc>
                        <a:defRPr/>
                      </a:pPr>
                      <a:r>
                        <a:rPr lang="en-US" sz="1432">
                          <a:solidFill>
                            <a:srgbClr val="000000"/>
                          </a:solidFill>
                          <a:latin typeface="TT Commons Pro"/>
                          <a:ea typeface="TT Commons Pro"/>
                          <a:cs typeface="TT Commons Pro"/>
                          <a:sym typeface="TT Commons Pro"/>
                        </a:rPr>
                        <a:t>Category</a:t>
                      </a:r>
                      <a:endParaRPr lang="en-US" sz="1100"/>
                    </a:p>
                  </a:txBody>
                  <a:tcPr marL="123596" marR="123596" marT="123596" marB="123596" anchor="ctr">
                    <a:lnL w="17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34759">
                <a:tc>
                  <a:txBody>
                    <a:bodyPr/>
                    <a:lstStyle/>
                    <a:p>
                      <a:pPr algn="ctr">
                        <a:lnSpc>
                          <a:spcPts val="2005"/>
                        </a:lnSpc>
                        <a:defRPr/>
                      </a:pPr>
                      <a:r>
                        <a:rPr lang="en-US" sz="1432" dirty="0">
                          <a:solidFill>
                            <a:srgbClr val="000000"/>
                          </a:solidFill>
                          <a:latin typeface="TT Commons Pro"/>
                          <a:ea typeface="TT Commons Pro"/>
                          <a:cs typeface="TT Commons Pro"/>
                          <a:sym typeface="TT Commons Pro"/>
                        </a:rPr>
                        <a:t>Ingredients</a:t>
                      </a:r>
                      <a:endParaRPr lang="en-US" sz="1100" dirty="0"/>
                    </a:p>
                  </a:txBody>
                  <a:tcPr marL="123596" marR="123596" marT="123596" marB="123596" anchor="ctr">
                    <a:lnL w="17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5" name="Table 15"/>
          <p:cNvGraphicFramePr>
            <a:graphicFrameLocks noGrp="1"/>
          </p:cNvGraphicFramePr>
          <p:nvPr/>
        </p:nvGraphicFramePr>
        <p:xfrm>
          <a:off x="13973022" y="4168788"/>
          <a:ext cx="1906085" cy="3012308"/>
        </p:xfrm>
        <a:graphic>
          <a:graphicData uri="http://schemas.openxmlformats.org/drawingml/2006/table">
            <a:tbl>
              <a:tblPr/>
              <a:tblGrid>
                <a:gridCol w="19060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53077">
                <a:tc>
                  <a:txBody>
                    <a:bodyPr/>
                    <a:lstStyle/>
                    <a:p>
                      <a:pPr algn="ctr">
                        <a:lnSpc>
                          <a:spcPts val="2005"/>
                        </a:lnSpc>
                        <a:defRPr/>
                      </a:pPr>
                      <a:r>
                        <a:rPr lang="en-US" sz="1432" b="1" dirty="0">
                          <a:solidFill>
                            <a:srgbClr val="000000"/>
                          </a:solidFill>
                          <a:latin typeface="Cy Grotesk Key Bold"/>
                          <a:ea typeface="Cy Grotesk Key Bold"/>
                          <a:cs typeface="Cy Grotesk Key Bold"/>
                          <a:sym typeface="Cy Grotesk Key Bold"/>
                        </a:rPr>
                        <a:t>ORDERS</a:t>
                      </a:r>
                      <a:endParaRPr lang="en-US" sz="1100" dirty="0"/>
                    </a:p>
                  </a:txBody>
                  <a:tcPr marL="123596" marR="123596" marT="123596" marB="123596" anchor="ctr">
                    <a:lnL w="17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1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53077">
                <a:tc>
                  <a:txBody>
                    <a:bodyPr/>
                    <a:lstStyle/>
                    <a:p>
                      <a:pPr algn="ctr">
                        <a:lnSpc>
                          <a:spcPts val="2005"/>
                        </a:lnSpc>
                        <a:defRPr/>
                      </a:pPr>
                      <a:r>
                        <a:rPr lang="en-US" sz="1432">
                          <a:solidFill>
                            <a:srgbClr val="000000"/>
                          </a:solidFill>
                          <a:latin typeface="TT Commons Pro"/>
                          <a:ea typeface="TT Commons Pro"/>
                          <a:cs typeface="TT Commons Pro"/>
                          <a:sym typeface="TT Commons Pro"/>
                        </a:rPr>
                        <a:t>Order_id</a:t>
                      </a:r>
                      <a:endParaRPr lang="en-US" sz="1100"/>
                    </a:p>
                  </a:txBody>
                  <a:tcPr marL="123596" marR="123596" marT="123596" marB="123596" anchor="ctr">
                    <a:lnL w="17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53077">
                <a:tc>
                  <a:txBody>
                    <a:bodyPr/>
                    <a:lstStyle/>
                    <a:p>
                      <a:pPr algn="ctr">
                        <a:lnSpc>
                          <a:spcPts val="2005"/>
                        </a:lnSpc>
                        <a:defRPr/>
                      </a:pPr>
                      <a:r>
                        <a:rPr lang="en-US" sz="1432">
                          <a:solidFill>
                            <a:srgbClr val="000000"/>
                          </a:solidFill>
                          <a:latin typeface="TT Commons Pro"/>
                          <a:ea typeface="TT Commons Pro"/>
                          <a:cs typeface="TT Commons Pro"/>
                          <a:sym typeface="TT Commons Pro"/>
                        </a:rPr>
                        <a:t>Order_date</a:t>
                      </a:r>
                      <a:endParaRPr lang="en-US" sz="1100"/>
                    </a:p>
                  </a:txBody>
                  <a:tcPr marL="123596" marR="123596" marT="123596" marB="123596" anchor="ctr">
                    <a:lnL w="17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53077">
                <a:tc>
                  <a:txBody>
                    <a:bodyPr/>
                    <a:lstStyle/>
                    <a:p>
                      <a:pPr algn="ctr">
                        <a:lnSpc>
                          <a:spcPts val="2005"/>
                        </a:lnSpc>
                        <a:defRPr/>
                      </a:pPr>
                      <a:r>
                        <a:rPr lang="en-US" sz="1432" dirty="0" err="1">
                          <a:solidFill>
                            <a:srgbClr val="000000"/>
                          </a:solidFill>
                          <a:latin typeface="TT Commons Pro"/>
                          <a:ea typeface="TT Commons Pro"/>
                          <a:cs typeface="TT Commons Pro"/>
                          <a:sym typeface="TT Commons Pro"/>
                        </a:rPr>
                        <a:t>Order_time</a:t>
                      </a:r>
                      <a:endParaRPr lang="en-US" sz="1100" dirty="0"/>
                    </a:p>
                  </a:txBody>
                  <a:tcPr marL="123596" marR="123596" marT="123596" marB="123596" anchor="ctr">
                    <a:lnL w="17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6" name="Table 16"/>
          <p:cNvGraphicFramePr>
            <a:graphicFrameLocks noGrp="1"/>
          </p:cNvGraphicFramePr>
          <p:nvPr/>
        </p:nvGraphicFramePr>
        <p:xfrm>
          <a:off x="9364200" y="2544863"/>
          <a:ext cx="1965817" cy="3626868"/>
        </p:xfrm>
        <a:graphic>
          <a:graphicData uri="http://schemas.openxmlformats.org/drawingml/2006/table">
            <a:tbl>
              <a:tblPr/>
              <a:tblGrid>
                <a:gridCol w="19658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58455">
                <a:tc>
                  <a:txBody>
                    <a:bodyPr/>
                    <a:lstStyle/>
                    <a:p>
                      <a:pPr algn="ctr">
                        <a:lnSpc>
                          <a:spcPts val="2061"/>
                        </a:lnSpc>
                        <a:defRPr/>
                      </a:pPr>
                      <a:r>
                        <a:rPr lang="en-US" sz="1472" b="1" dirty="0">
                          <a:solidFill>
                            <a:srgbClr val="000000"/>
                          </a:solidFill>
                          <a:latin typeface="Cy Grotesk Key Bold"/>
                          <a:ea typeface="Cy Grotesk Key Bold"/>
                          <a:cs typeface="Cy Grotesk Key Bold"/>
                          <a:sym typeface="Cy Grotesk Key Bold"/>
                        </a:rPr>
                        <a:t>ORDER_DETAILS</a:t>
                      </a:r>
                      <a:endParaRPr lang="en-US" sz="1100" dirty="0"/>
                    </a:p>
                  </a:txBody>
                  <a:tcPr marL="123596" marR="123596" marT="123596" marB="123596" anchor="ctr">
                    <a:lnL w="17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B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7989">
                <a:tc>
                  <a:txBody>
                    <a:bodyPr/>
                    <a:lstStyle/>
                    <a:p>
                      <a:pPr algn="ctr">
                        <a:lnSpc>
                          <a:spcPts val="2061"/>
                        </a:lnSpc>
                        <a:defRPr/>
                      </a:pPr>
                      <a:r>
                        <a:rPr lang="en-US" sz="1472">
                          <a:solidFill>
                            <a:srgbClr val="000000"/>
                          </a:solidFill>
                          <a:latin typeface="TT Commons Pro"/>
                          <a:ea typeface="TT Commons Pro"/>
                          <a:cs typeface="TT Commons Pro"/>
                          <a:sym typeface="TT Commons Pro"/>
                        </a:rPr>
                        <a:t>Order_details_id</a:t>
                      </a:r>
                      <a:endParaRPr lang="en-US" sz="1100"/>
                    </a:p>
                  </a:txBody>
                  <a:tcPr marL="123596" marR="123596" marT="123596" marB="123596" anchor="ctr">
                    <a:lnL w="17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16808">
                <a:tc>
                  <a:txBody>
                    <a:bodyPr/>
                    <a:lstStyle/>
                    <a:p>
                      <a:pPr algn="ctr">
                        <a:lnSpc>
                          <a:spcPts val="2005"/>
                        </a:lnSpc>
                        <a:defRPr/>
                      </a:pPr>
                      <a:r>
                        <a:rPr lang="en-US" sz="1432">
                          <a:solidFill>
                            <a:srgbClr val="000000"/>
                          </a:solidFill>
                          <a:latin typeface="TT Commons Pro"/>
                          <a:ea typeface="TT Commons Pro"/>
                          <a:cs typeface="TT Commons Pro"/>
                          <a:sym typeface="TT Commons Pro"/>
                        </a:rPr>
                        <a:t>Order_id</a:t>
                      </a:r>
                      <a:endParaRPr lang="en-US" sz="1100"/>
                    </a:p>
                  </a:txBody>
                  <a:tcPr marL="123596" marR="123596" marT="123596" marB="123596" anchor="ctr">
                    <a:lnL w="17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16808">
                <a:tc>
                  <a:txBody>
                    <a:bodyPr/>
                    <a:lstStyle/>
                    <a:p>
                      <a:pPr algn="ctr">
                        <a:lnSpc>
                          <a:spcPts val="2005"/>
                        </a:lnSpc>
                        <a:defRPr/>
                      </a:pPr>
                      <a:r>
                        <a:rPr lang="en-US" sz="1432">
                          <a:solidFill>
                            <a:srgbClr val="000000"/>
                          </a:solidFill>
                          <a:latin typeface="TT Commons Pro"/>
                          <a:ea typeface="TT Commons Pro"/>
                          <a:cs typeface="TT Commons Pro"/>
                          <a:sym typeface="TT Commons Pro"/>
                        </a:rPr>
                        <a:t>Pizza_id</a:t>
                      </a:r>
                      <a:endParaRPr lang="en-US" sz="1100"/>
                    </a:p>
                  </a:txBody>
                  <a:tcPr marL="123596" marR="123596" marT="123596" marB="123596" anchor="ctr">
                    <a:lnL w="17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16808">
                <a:tc>
                  <a:txBody>
                    <a:bodyPr/>
                    <a:lstStyle/>
                    <a:p>
                      <a:pPr algn="ctr">
                        <a:lnSpc>
                          <a:spcPts val="2005"/>
                        </a:lnSpc>
                        <a:defRPr/>
                      </a:pPr>
                      <a:r>
                        <a:rPr lang="en-US" sz="1432" dirty="0">
                          <a:solidFill>
                            <a:srgbClr val="000000"/>
                          </a:solidFill>
                          <a:latin typeface="TT Commons Pro"/>
                          <a:ea typeface="TT Commons Pro"/>
                          <a:cs typeface="TT Commons Pro"/>
                          <a:sym typeface="TT Commons Pro"/>
                        </a:rPr>
                        <a:t>Quantity</a:t>
                      </a:r>
                      <a:endParaRPr lang="en-US" sz="1100" dirty="0"/>
                    </a:p>
                  </a:txBody>
                  <a:tcPr marL="123596" marR="123596" marT="123596" marB="123596" anchor="ctr">
                    <a:lnL w="17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7" name="AutoShape 17"/>
          <p:cNvSpPr/>
          <p:nvPr/>
        </p:nvSpPr>
        <p:spPr>
          <a:xfrm flipH="1" flipV="1">
            <a:off x="4287184" y="6143654"/>
            <a:ext cx="2027040" cy="469392"/>
          </a:xfrm>
          <a:prstGeom prst="line">
            <a:avLst/>
          </a:prstGeom>
          <a:ln w="28575" cap="flat">
            <a:gradFill>
              <a:gsLst>
                <a:gs pos="0">
                  <a:srgbClr val="BA0818">
                    <a:alpha val="100000"/>
                  </a:srgbClr>
                </a:gs>
                <a:gs pos="100000">
                  <a:srgbClr val="830007">
                    <a:alpha val="100000"/>
                  </a:srgbClr>
                </a:gs>
              </a:gsLst>
              <a:path path="circle">
                <a:fillToRect l="50000" t="50000" r="50000" b="50000"/>
              </a:path>
            </a:gradFill>
            <a:prstDash val="solid"/>
            <a:headEnd type="triangle" w="lg" len="med"/>
            <a:tailEnd type="oval" w="lg" len="lg"/>
          </a:ln>
        </p:spPr>
        <p:txBody>
          <a:bodyPr/>
          <a:lstStyle/>
          <a:p>
            <a:endParaRPr lang="en-IN"/>
          </a:p>
        </p:txBody>
      </p:sp>
      <p:sp>
        <p:nvSpPr>
          <p:cNvPr id="18" name="AutoShape 18"/>
          <p:cNvSpPr/>
          <p:nvPr/>
        </p:nvSpPr>
        <p:spPr>
          <a:xfrm flipV="1">
            <a:off x="7847419" y="5322853"/>
            <a:ext cx="1516781" cy="559906"/>
          </a:xfrm>
          <a:prstGeom prst="line">
            <a:avLst/>
          </a:prstGeom>
          <a:ln w="28575" cap="flat">
            <a:gradFill>
              <a:gsLst>
                <a:gs pos="0">
                  <a:srgbClr val="BA0818">
                    <a:alpha val="100000"/>
                  </a:srgbClr>
                </a:gs>
                <a:gs pos="100000">
                  <a:srgbClr val="830007">
                    <a:alpha val="100000"/>
                  </a:srgbClr>
                </a:gs>
              </a:gsLst>
              <a:path path="circle">
                <a:fillToRect l="50000" t="50000" r="50000" b="50000"/>
              </a:path>
            </a:gradFill>
            <a:prstDash val="solid"/>
            <a:headEnd type="oval" w="lg" len="lg"/>
            <a:tailEnd type="triangle" w="lg" len="med"/>
          </a:ln>
        </p:spPr>
        <p:txBody>
          <a:bodyPr/>
          <a:lstStyle/>
          <a:p>
            <a:endParaRPr lang="en-IN"/>
          </a:p>
        </p:txBody>
      </p:sp>
      <p:sp>
        <p:nvSpPr>
          <p:cNvPr id="19" name="AutoShape 19"/>
          <p:cNvSpPr/>
          <p:nvPr/>
        </p:nvSpPr>
        <p:spPr>
          <a:xfrm>
            <a:off x="11423079" y="4444147"/>
            <a:ext cx="2549944" cy="931485"/>
          </a:xfrm>
          <a:prstGeom prst="line">
            <a:avLst/>
          </a:prstGeom>
          <a:ln w="28575" cap="flat">
            <a:gradFill>
              <a:gsLst>
                <a:gs pos="0">
                  <a:srgbClr val="BA0818">
                    <a:alpha val="100000"/>
                  </a:srgbClr>
                </a:gs>
                <a:gs pos="100000">
                  <a:srgbClr val="830007">
                    <a:alpha val="100000"/>
                  </a:srgbClr>
                </a:gs>
              </a:gsLst>
              <a:path path="circle">
                <a:fillToRect l="50000" t="50000" r="50000" b="50000"/>
              </a:path>
            </a:gradFill>
            <a:prstDash val="solid"/>
            <a:headEnd type="oval" w="lg" len="lg"/>
            <a:tailEnd type="triangle" w="lg" len="med"/>
          </a:ln>
        </p:spPr>
        <p:txBody>
          <a:bodyPr/>
          <a:lstStyle/>
          <a:p>
            <a:endParaRPr lang="en-IN"/>
          </a:p>
        </p:txBody>
      </p:sp>
      <p:sp>
        <p:nvSpPr>
          <p:cNvPr id="23" name="TextBox 23"/>
          <p:cNvSpPr txBox="1"/>
          <p:nvPr/>
        </p:nvSpPr>
        <p:spPr>
          <a:xfrm>
            <a:off x="1581473" y="2219902"/>
            <a:ext cx="6511730" cy="4193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399" dirty="0">
                <a:solidFill>
                  <a:srgbClr val="D5261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DATASETS USED IN THIS ANALYSIS</a:t>
            </a:r>
          </a:p>
        </p:txBody>
      </p:sp>
      <p:sp>
        <p:nvSpPr>
          <p:cNvPr id="24" name="Freeform 24"/>
          <p:cNvSpPr/>
          <p:nvPr/>
        </p:nvSpPr>
        <p:spPr>
          <a:xfrm rot="2798595">
            <a:off x="12127" y="1246"/>
            <a:ext cx="2447294" cy="2054908"/>
          </a:xfrm>
          <a:custGeom>
            <a:avLst/>
            <a:gdLst/>
            <a:ahLst/>
            <a:cxnLst/>
            <a:rect l="l" t="t" r="r" b="b"/>
            <a:pathLst>
              <a:path w="2447294" h="2054908">
                <a:moveTo>
                  <a:pt x="0" y="0"/>
                </a:moveTo>
                <a:lnTo>
                  <a:pt x="2447294" y="0"/>
                </a:lnTo>
                <a:lnTo>
                  <a:pt x="2447294" y="2054908"/>
                </a:lnTo>
                <a:lnTo>
                  <a:pt x="0" y="205490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8761" r="-22792" b="-4384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5" name="Freeform 25"/>
          <p:cNvSpPr/>
          <p:nvPr/>
        </p:nvSpPr>
        <p:spPr>
          <a:xfrm rot="2798595">
            <a:off x="16035653" y="8149693"/>
            <a:ext cx="2447294" cy="2054908"/>
          </a:xfrm>
          <a:custGeom>
            <a:avLst/>
            <a:gdLst/>
            <a:ahLst/>
            <a:cxnLst/>
            <a:rect l="l" t="t" r="r" b="b"/>
            <a:pathLst>
              <a:path w="2447294" h="2054908">
                <a:moveTo>
                  <a:pt x="0" y="0"/>
                </a:moveTo>
                <a:lnTo>
                  <a:pt x="2447294" y="0"/>
                </a:lnTo>
                <a:lnTo>
                  <a:pt x="2447294" y="2054908"/>
                </a:lnTo>
                <a:lnTo>
                  <a:pt x="0" y="205490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8761" r="-22792" b="-4384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6" name="Freeform 26"/>
          <p:cNvSpPr/>
          <p:nvPr/>
        </p:nvSpPr>
        <p:spPr>
          <a:xfrm rot="2063558">
            <a:off x="17119650" y="5045499"/>
            <a:ext cx="1231190" cy="2074131"/>
          </a:xfrm>
          <a:custGeom>
            <a:avLst/>
            <a:gdLst/>
            <a:ahLst/>
            <a:cxnLst/>
            <a:rect l="l" t="t" r="r" b="b"/>
            <a:pathLst>
              <a:path w="1231190" h="2074131">
                <a:moveTo>
                  <a:pt x="0" y="0"/>
                </a:moveTo>
                <a:lnTo>
                  <a:pt x="1231189" y="0"/>
                </a:lnTo>
                <a:lnTo>
                  <a:pt x="1231189" y="2074132"/>
                </a:lnTo>
                <a:lnTo>
                  <a:pt x="0" y="207413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718" b="-3718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7" name="Freeform 27"/>
          <p:cNvSpPr/>
          <p:nvPr/>
        </p:nvSpPr>
        <p:spPr>
          <a:xfrm rot="2063558">
            <a:off x="11997824" y="259337"/>
            <a:ext cx="1231190" cy="2074131"/>
          </a:xfrm>
          <a:custGeom>
            <a:avLst/>
            <a:gdLst/>
            <a:ahLst/>
            <a:cxnLst/>
            <a:rect l="l" t="t" r="r" b="b"/>
            <a:pathLst>
              <a:path w="1231190" h="2074131">
                <a:moveTo>
                  <a:pt x="0" y="0"/>
                </a:moveTo>
                <a:lnTo>
                  <a:pt x="1231190" y="0"/>
                </a:lnTo>
                <a:lnTo>
                  <a:pt x="1231190" y="2074131"/>
                </a:lnTo>
                <a:lnTo>
                  <a:pt x="0" y="207413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718" b="-3718"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  <p:bldP spid="17" grpId="0" animBg="1"/>
      <p:bldP spid="18" grpId="0" animBg="1"/>
      <p:bldP spid="19" grpId="0" animBg="1"/>
      <p:bldP spid="23" grpId="0"/>
      <p:bldP spid="2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BA0818">
                <a:alpha val="100000"/>
              </a:srgbClr>
            </a:gs>
            <a:gs pos="100000">
              <a:srgbClr val="830007">
                <a:alpha val="100000"/>
              </a:srgb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42542" y="1772124"/>
            <a:ext cx="17802915" cy="7587926"/>
            <a:chOff x="0" y="0"/>
            <a:chExt cx="4688834" cy="199846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688834" cy="1998466"/>
            </a:xfrm>
            <a:custGeom>
              <a:avLst/>
              <a:gdLst/>
              <a:ahLst/>
              <a:cxnLst/>
              <a:rect l="l" t="t" r="r" b="b"/>
              <a:pathLst>
                <a:path w="4688834" h="1998466">
                  <a:moveTo>
                    <a:pt x="12176" y="0"/>
                  </a:moveTo>
                  <a:lnTo>
                    <a:pt x="4676657" y="0"/>
                  </a:lnTo>
                  <a:cubicBezTo>
                    <a:pt x="4683382" y="0"/>
                    <a:pt x="4688834" y="5452"/>
                    <a:pt x="4688834" y="12176"/>
                  </a:cubicBezTo>
                  <a:lnTo>
                    <a:pt x="4688834" y="1986290"/>
                  </a:lnTo>
                  <a:cubicBezTo>
                    <a:pt x="4688834" y="1993015"/>
                    <a:pt x="4683382" y="1998466"/>
                    <a:pt x="4676657" y="1998466"/>
                  </a:cubicBezTo>
                  <a:lnTo>
                    <a:pt x="12176" y="1998466"/>
                  </a:lnTo>
                  <a:cubicBezTo>
                    <a:pt x="5452" y="1998466"/>
                    <a:pt x="0" y="1993015"/>
                    <a:pt x="0" y="1986290"/>
                  </a:cubicBezTo>
                  <a:lnTo>
                    <a:pt x="0" y="12176"/>
                  </a:lnTo>
                  <a:cubicBezTo>
                    <a:pt x="0" y="5452"/>
                    <a:pt x="5452" y="0"/>
                    <a:pt x="12176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688834" cy="20365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2063558">
            <a:off x="7678881" y="7606343"/>
            <a:ext cx="1285177" cy="2326113"/>
          </a:xfrm>
          <a:custGeom>
            <a:avLst/>
            <a:gdLst/>
            <a:ahLst/>
            <a:cxnLst/>
            <a:rect l="l" t="t" r="r" b="b"/>
            <a:pathLst>
              <a:path w="1285177" h="2326113">
                <a:moveTo>
                  <a:pt x="0" y="0"/>
                </a:moveTo>
                <a:lnTo>
                  <a:pt x="1285177" y="0"/>
                </a:lnTo>
                <a:lnTo>
                  <a:pt x="1285177" y="2326113"/>
                </a:lnTo>
                <a:lnTo>
                  <a:pt x="0" y="23261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 rot="8498823">
            <a:off x="15210037" y="30326"/>
            <a:ext cx="1285177" cy="2326113"/>
          </a:xfrm>
          <a:custGeom>
            <a:avLst/>
            <a:gdLst/>
            <a:ahLst/>
            <a:cxnLst/>
            <a:rect l="l" t="t" r="r" b="b"/>
            <a:pathLst>
              <a:path w="1285177" h="2326113">
                <a:moveTo>
                  <a:pt x="0" y="0"/>
                </a:moveTo>
                <a:lnTo>
                  <a:pt x="1285177" y="0"/>
                </a:lnTo>
                <a:lnTo>
                  <a:pt x="1285177" y="2326113"/>
                </a:lnTo>
                <a:lnTo>
                  <a:pt x="0" y="23261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Freeform 7"/>
          <p:cNvSpPr/>
          <p:nvPr/>
        </p:nvSpPr>
        <p:spPr>
          <a:xfrm rot="-3755670">
            <a:off x="-292394" y="235319"/>
            <a:ext cx="1285177" cy="2326113"/>
          </a:xfrm>
          <a:custGeom>
            <a:avLst/>
            <a:gdLst/>
            <a:ahLst/>
            <a:cxnLst/>
            <a:rect l="l" t="t" r="r" b="b"/>
            <a:pathLst>
              <a:path w="1285177" h="2326113">
                <a:moveTo>
                  <a:pt x="0" y="0"/>
                </a:moveTo>
                <a:lnTo>
                  <a:pt x="1285177" y="0"/>
                </a:lnTo>
                <a:lnTo>
                  <a:pt x="1285177" y="2326112"/>
                </a:lnTo>
                <a:lnTo>
                  <a:pt x="0" y="23261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" name="Freeform 8"/>
          <p:cNvSpPr/>
          <p:nvPr/>
        </p:nvSpPr>
        <p:spPr>
          <a:xfrm>
            <a:off x="2153724" y="9430513"/>
            <a:ext cx="1338372" cy="1341727"/>
          </a:xfrm>
          <a:custGeom>
            <a:avLst/>
            <a:gdLst/>
            <a:ahLst/>
            <a:cxnLst/>
            <a:rect l="l" t="t" r="r" b="b"/>
            <a:pathLst>
              <a:path w="1338372" h="1341727">
                <a:moveTo>
                  <a:pt x="0" y="0"/>
                </a:moveTo>
                <a:lnTo>
                  <a:pt x="1338372" y="0"/>
                </a:lnTo>
                <a:lnTo>
                  <a:pt x="1338372" y="1341727"/>
                </a:lnTo>
                <a:lnTo>
                  <a:pt x="0" y="13417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9" name="Freeform 9"/>
          <p:cNvSpPr/>
          <p:nvPr/>
        </p:nvSpPr>
        <p:spPr>
          <a:xfrm>
            <a:off x="7805628" y="-313027"/>
            <a:ext cx="1338372" cy="1341727"/>
          </a:xfrm>
          <a:custGeom>
            <a:avLst/>
            <a:gdLst/>
            <a:ahLst/>
            <a:cxnLst/>
            <a:rect l="l" t="t" r="r" b="b"/>
            <a:pathLst>
              <a:path w="1338372" h="1341727">
                <a:moveTo>
                  <a:pt x="0" y="0"/>
                </a:moveTo>
                <a:lnTo>
                  <a:pt x="1338372" y="0"/>
                </a:lnTo>
                <a:lnTo>
                  <a:pt x="1338372" y="1341727"/>
                </a:lnTo>
                <a:lnTo>
                  <a:pt x="0" y="13417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0" name="Freeform 10"/>
          <p:cNvSpPr/>
          <p:nvPr/>
        </p:nvSpPr>
        <p:spPr>
          <a:xfrm rot="-4885531">
            <a:off x="17215384" y="4682818"/>
            <a:ext cx="1338372" cy="1341727"/>
          </a:xfrm>
          <a:custGeom>
            <a:avLst/>
            <a:gdLst/>
            <a:ahLst/>
            <a:cxnLst/>
            <a:rect l="l" t="t" r="r" b="b"/>
            <a:pathLst>
              <a:path w="1338372" h="1341727">
                <a:moveTo>
                  <a:pt x="0" y="0"/>
                </a:moveTo>
                <a:lnTo>
                  <a:pt x="1338372" y="0"/>
                </a:lnTo>
                <a:lnTo>
                  <a:pt x="1338372" y="1341726"/>
                </a:lnTo>
                <a:lnTo>
                  <a:pt x="0" y="13417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1" name="Freeform 11"/>
          <p:cNvSpPr/>
          <p:nvPr/>
        </p:nvSpPr>
        <p:spPr>
          <a:xfrm rot="87700">
            <a:off x="6438869" y="421361"/>
            <a:ext cx="4999129" cy="1449747"/>
          </a:xfrm>
          <a:custGeom>
            <a:avLst/>
            <a:gdLst/>
            <a:ahLst/>
            <a:cxnLst/>
            <a:rect l="l" t="t" r="r" b="b"/>
            <a:pathLst>
              <a:path w="4999129" h="1449747">
                <a:moveTo>
                  <a:pt x="0" y="0"/>
                </a:moveTo>
                <a:lnTo>
                  <a:pt x="4999129" y="0"/>
                </a:lnTo>
                <a:lnTo>
                  <a:pt x="4999129" y="1449747"/>
                </a:lnTo>
                <a:lnTo>
                  <a:pt x="0" y="14497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2" name="TextBox 12"/>
          <p:cNvSpPr txBox="1"/>
          <p:nvPr/>
        </p:nvSpPr>
        <p:spPr>
          <a:xfrm>
            <a:off x="5865054" y="825083"/>
            <a:ext cx="6047053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dirty="0">
                <a:solidFill>
                  <a:srgbClr val="004AAD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AREAS OF ANALYSIS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42702" y="2130040"/>
            <a:ext cx="8124620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dirty="0">
                <a:solidFill>
                  <a:srgbClr val="004AAD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SALES PERFORMANCE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187296" y="2174223"/>
            <a:ext cx="8124620" cy="4317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  <a:spcBef>
                <a:spcPct val="0"/>
              </a:spcBef>
            </a:pPr>
            <a:r>
              <a:rPr lang="en-US" sz="2500" dirty="0">
                <a:solidFill>
                  <a:srgbClr val="004AAD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REVENUE INSIGHTS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42702" y="5818450"/>
            <a:ext cx="8124620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dirty="0">
                <a:solidFill>
                  <a:srgbClr val="004AAD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TIME BASED ANALYSIS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130226" y="5229456"/>
            <a:ext cx="8124620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dirty="0">
                <a:solidFill>
                  <a:srgbClr val="1836B2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PRODUCT LEVEL ANALYSIS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754086" y="2384089"/>
            <a:ext cx="6559891" cy="31819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45119" lvl="1" indent="-272559" algn="l">
              <a:lnSpc>
                <a:spcPts val="5049"/>
              </a:lnSpc>
              <a:buFont typeface="Arial"/>
              <a:buChar char="•"/>
            </a:pPr>
            <a:r>
              <a:rPr lang="en-US" sz="2524" dirty="0">
                <a:solidFill>
                  <a:srgbClr val="008C3B"/>
                </a:solidFill>
                <a:latin typeface="Arial"/>
                <a:ea typeface="Arial"/>
                <a:cs typeface="Arial"/>
                <a:sym typeface="Arial"/>
              </a:rPr>
              <a:t>Total Orders</a:t>
            </a:r>
          </a:p>
          <a:p>
            <a:pPr marL="545119" lvl="1" indent="-272559" algn="l">
              <a:lnSpc>
                <a:spcPts val="5049"/>
              </a:lnSpc>
              <a:buFont typeface="Arial"/>
              <a:buChar char="•"/>
            </a:pPr>
            <a:r>
              <a:rPr lang="en-US" sz="2524" dirty="0">
                <a:solidFill>
                  <a:srgbClr val="008C3B"/>
                </a:solidFill>
                <a:latin typeface="Arial"/>
                <a:ea typeface="Arial"/>
                <a:cs typeface="Arial"/>
                <a:sym typeface="Arial"/>
              </a:rPr>
              <a:t>Total Quantity Sold</a:t>
            </a:r>
          </a:p>
          <a:p>
            <a:pPr marL="545119" lvl="1" indent="-272559" algn="l">
              <a:lnSpc>
                <a:spcPts val="5049"/>
              </a:lnSpc>
              <a:buFont typeface="Arial"/>
              <a:buChar char="•"/>
            </a:pPr>
            <a:r>
              <a:rPr lang="en-US" sz="2524" dirty="0">
                <a:solidFill>
                  <a:srgbClr val="008C3B"/>
                </a:solidFill>
                <a:latin typeface="Arial"/>
                <a:ea typeface="Arial"/>
                <a:cs typeface="Arial"/>
                <a:sym typeface="Arial"/>
              </a:rPr>
              <a:t>Total Revenue</a:t>
            </a:r>
          </a:p>
          <a:p>
            <a:pPr marL="545119" lvl="1" indent="-272559" algn="l">
              <a:lnSpc>
                <a:spcPts val="5049"/>
              </a:lnSpc>
              <a:buFont typeface="Arial"/>
              <a:buChar char="•"/>
            </a:pPr>
            <a:r>
              <a:rPr lang="en-US" sz="2524" dirty="0">
                <a:solidFill>
                  <a:srgbClr val="008C3B"/>
                </a:solidFill>
                <a:latin typeface="Arial"/>
                <a:ea typeface="Arial"/>
                <a:cs typeface="Arial"/>
                <a:sym typeface="Arial"/>
              </a:rPr>
              <a:t>Highest &amp; Lowest Pizza Price</a:t>
            </a:r>
          </a:p>
          <a:p>
            <a:pPr marL="545119" lvl="1" indent="-272559" algn="l">
              <a:lnSpc>
                <a:spcPts val="5049"/>
              </a:lnSpc>
              <a:buFont typeface="Arial"/>
              <a:buChar char="•"/>
            </a:pPr>
            <a:r>
              <a:rPr lang="en-US" sz="2524" dirty="0">
                <a:solidFill>
                  <a:srgbClr val="008C3B"/>
                </a:solidFill>
                <a:latin typeface="Arial"/>
                <a:ea typeface="Arial"/>
                <a:cs typeface="Arial"/>
                <a:sym typeface="Arial"/>
              </a:rPr>
              <a:t>Highest Order Value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990145" y="3044814"/>
            <a:ext cx="7264700" cy="1870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 algn="l">
              <a:lnSpc>
                <a:spcPts val="4999"/>
              </a:lnSpc>
              <a:buFont typeface="Arial"/>
              <a:buChar char="•"/>
            </a:pPr>
            <a:r>
              <a:rPr lang="en-US" sz="2499" dirty="0">
                <a:solidFill>
                  <a:srgbClr val="008C3B"/>
                </a:solidFill>
                <a:latin typeface="Arial"/>
                <a:ea typeface="Arial"/>
                <a:cs typeface="Arial"/>
                <a:sym typeface="Arial"/>
              </a:rPr>
              <a:t>Average Revenue per Order</a:t>
            </a:r>
          </a:p>
          <a:p>
            <a:pPr marL="539749" lvl="1" indent="-269875" algn="l">
              <a:lnSpc>
                <a:spcPts val="4999"/>
              </a:lnSpc>
              <a:buFont typeface="Arial"/>
              <a:buChar char="•"/>
            </a:pPr>
            <a:r>
              <a:rPr lang="en-US" sz="2499" dirty="0">
                <a:solidFill>
                  <a:srgbClr val="008C3B"/>
                </a:solidFill>
                <a:latin typeface="Arial"/>
                <a:ea typeface="Arial"/>
                <a:cs typeface="Arial"/>
                <a:sym typeface="Arial"/>
              </a:rPr>
              <a:t>Average Order Value by Category</a:t>
            </a:r>
          </a:p>
          <a:p>
            <a:pPr marL="539749" lvl="1" indent="-269875" algn="l">
              <a:lnSpc>
                <a:spcPts val="4999"/>
              </a:lnSpc>
              <a:buFont typeface="Arial"/>
              <a:buChar char="•"/>
            </a:pPr>
            <a:r>
              <a:rPr lang="en-US" sz="2499" dirty="0">
                <a:solidFill>
                  <a:srgbClr val="008C3B"/>
                </a:solidFill>
                <a:latin typeface="Arial"/>
                <a:ea typeface="Arial"/>
                <a:cs typeface="Arial"/>
                <a:sym typeface="Arial"/>
              </a:rPr>
              <a:t>Revenue % Contribution by Category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545835" y="6168733"/>
            <a:ext cx="6768142" cy="24987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8" lvl="1" indent="-269874" algn="just">
              <a:lnSpc>
                <a:spcPts val="4999"/>
              </a:lnSpc>
              <a:buFont typeface="Arial"/>
              <a:buChar char="•"/>
            </a:pPr>
            <a:r>
              <a:rPr lang="en-US" sz="2499" dirty="0">
                <a:solidFill>
                  <a:srgbClr val="008C3B"/>
                </a:solidFill>
                <a:latin typeface="Arial"/>
                <a:ea typeface="Arial"/>
                <a:cs typeface="Arial"/>
                <a:sym typeface="Arial"/>
              </a:rPr>
              <a:t>Monthly Sales &amp; Growth Rate</a:t>
            </a:r>
          </a:p>
          <a:p>
            <a:pPr marL="539748" lvl="1" indent="-269874" algn="just">
              <a:lnSpc>
                <a:spcPts val="4999"/>
              </a:lnSpc>
              <a:buFont typeface="Arial"/>
              <a:buChar char="•"/>
            </a:pPr>
            <a:r>
              <a:rPr lang="en-US" sz="2499" dirty="0">
                <a:solidFill>
                  <a:srgbClr val="008C3B"/>
                </a:solidFill>
                <a:latin typeface="Arial"/>
                <a:ea typeface="Arial"/>
                <a:cs typeface="Arial"/>
                <a:sym typeface="Arial"/>
              </a:rPr>
              <a:t>Highest/Lowest Revenue Month</a:t>
            </a:r>
          </a:p>
          <a:p>
            <a:pPr marL="539748" lvl="1" indent="-269874" algn="just">
              <a:lnSpc>
                <a:spcPts val="4999"/>
              </a:lnSpc>
              <a:buFont typeface="Arial"/>
              <a:buChar char="•"/>
            </a:pPr>
            <a:r>
              <a:rPr lang="en-US" sz="2499" dirty="0">
                <a:solidFill>
                  <a:srgbClr val="008C3B"/>
                </a:solidFill>
                <a:latin typeface="Arial"/>
                <a:ea typeface="Arial"/>
                <a:cs typeface="Arial"/>
                <a:sym typeface="Arial"/>
              </a:rPr>
              <a:t>Day-wise Sales Patterns</a:t>
            </a:r>
          </a:p>
          <a:p>
            <a:pPr marL="539748" lvl="1" indent="-269874" algn="just">
              <a:lnSpc>
                <a:spcPts val="4999"/>
              </a:lnSpc>
              <a:buFont typeface="Arial"/>
              <a:buChar char="•"/>
            </a:pPr>
            <a:r>
              <a:rPr lang="en-US" sz="2499" dirty="0">
                <a:solidFill>
                  <a:srgbClr val="008C3B"/>
                </a:solidFill>
                <a:latin typeface="Arial"/>
                <a:ea typeface="Arial"/>
                <a:cs typeface="Arial"/>
                <a:sym typeface="Arial"/>
              </a:rPr>
              <a:t>Time Slot Analysis (hour-wise)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345116" y="5775798"/>
            <a:ext cx="6554759" cy="37560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8" lvl="1" indent="-269874" algn="just">
              <a:lnSpc>
                <a:spcPts val="4999"/>
              </a:lnSpc>
              <a:buFont typeface="Arial"/>
              <a:buChar char="•"/>
            </a:pPr>
            <a:r>
              <a:rPr lang="en-US" sz="2499" dirty="0">
                <a:solidFill>
                  <a:srgbClr val="008C3B"/>
                </a:solidFill>
                <a:latin typeface="Arial"/>
                <a:ea typeface="Arial"/>
                <a:cs typeface="Arial"/>
                <a:sym typeface="Arial"/>
              </a:rPr>
              <a:t>Pizza sales by category</a:t>
            </a:r>
          </a:p>
          <a:p>
            <a:pPr marL="539748" lvl="1" indent="-269874" algn="just">
              <a:lnSpc>
                <a:spcPts val="4999"/>
              </a:lnSpc>
              <a:buFont typeface="Arial"/>
              <a:buChar char="•"/>
            </a:pPr>
            <a:r>
              <a:rPr lang="en-US" sz="2499" dirty="0">
                <a:solidFill>
                  <a:srgbClr val="008C3B"/>
                </a:solidFill>
                <a:latin typeface="Arial"/>
                <a:ea typeface="Arial"/>
                <a:cs typeface="Arial"/>
                <a:sym typeface="Arial"/>
              </a:rPr>
              <a:t>Size-wise sales</a:t>
            </a:r>
          </a:p>
          <a:p>
            <a:pPr marL="539748" lvl="1" indent="-269874" algn="just">
              <a:lnSpc>
                <a:spcPts val="4999"/>
              </a:lnSpc>
              <a:buFont typeface="Arial"/>
              <a:buChar char="•"/>
            </a:pPr>
            <a:r>
              <a:rPr lang="en-US" sz="2499" dirty="0">
                <a:solidFill>
                  <a:srgbClr val="008C3B"/>
                </a:solidFill>
                <a:latin typeface="Arial"/>
                <a:ea typeface="Arial"/>
                <a:cs typeface="Arial"/>
                <a:sym typeface="Arial"/>
              </a:rPr>
              <a:t>Most selling pizzas per month</a:t>
            </a:r>
          </a:p>
          <a:p>
            <a:pPr marL="539748" lvl="1" indent="-269874" algn="just">
              <a:lnSpc>
                <a:spcPts val="4999"/>
              </a:lnSpc>
              <a:buFont typeface="Arial"/>
              <a:buChar char="•"/>
            </a:pPr>
            <a:r>
              <a:rPr lang="en-US" sz="2499" dirty="0">
                <a:solidFill>
                  <a:srgbClr val="008C3B"/>
                </a:solidFill>
                <a:latin typeface="Arial"/>
                <a:ea typeface="Arial"/>
                <a:cs typeface="Arial"/>
                <a:sym typeface="Arial"/>
              </a:rPr>
              <a:t>Top  pizzas by category</a:t>
            </a:r>
          </a:p>
          <a:p>
            <a:pPr marL="539748" lvl="1" indent="-269874" algn="just">
              <a:lnSpc>
                <a:spcPts val="4999"/>
              </a:lnSpc>
              <a:buFont typeface="Arial"/>
              <a:buChar char="•"/>
            </a:pPr>
            <a:r>
              <a:rPr lang="en-US" sz="2499" dirty="0">
                <a:solidFill>
                  <a:srgbClr val="008C3B"/>
                </a:solidFill>
                <a:latin typeface="Arial"/>
                <a:ea typeface="Arial"/>
                <a:cs typeface="Arial"/>
                <a:sym typeface="Arial"/>
              </a:rPr>
              <a:t>pizza type performance</a:t>
            </a:r>
          </a:p>
          <a:p>
            <a:pPr algn="just">
              <a:lnSpc>
                <a:spcPts val="4999"/>
              </a:lnSpc>
            </a:pPr>
            <a:endParaRPr lang="en-US" sz="2499" dirty="0">
              <a:solidFill>
                <a:srgbClr val="008C3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Freeform 21"/>
          <p:cNvSpPr/>
          <p:nvPr/>
        </p:nvSpPr>
        <p:spPr>
          <a:xfrm rot="2798595">
            <a:off x="-117555" y="-257556"/>
            <a:ext cx="2447294" cy="2054908"/>
          </a:xfrm>
          <a:custGeom>
            <a:avLst/>
            <a:gdLst/>
            <a:ahLst/>
            <a:cxnLst/>
            <a:rect l="l" t="t" r="r" b="b"/>
            <a:pathLst>
              <a:path w="2447294" h="2054908">
                <a:moveTo>
                  <a:pt x="0" y="0"/>
                </a:moveTo>
                <a:lnTo>
                  <a:pt x="2447295" y="0"/>
                </a:lnTo>
                <a:lnTo>
                  <a:pt x="2447295" y="2054908"/>
                </a:lnTo>
                <a:lnTo>
                  <a:pt x="0" y="205490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8761" r="-22792" b="-4384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2" name="Freeform 22"/>
          <p:cNvSpPr/>
          <p:nvPr/>
        </p:nvSpPr>
        <p:spPr>
          <a:xfrm rot="2798595">
            <a:off x="16031198" y="8230846"/>
            <a:ext cx="2447294" cy="2054908"/>
          </a:xfrm>
          <a:custGeom>
            <a:avLst/>
            <a:gdLst/>
            <a:ahLst/>
            <a:cxnLst/>
            <a:rect l="l" t="t" r="r" b="b"/>
            <a:pathLst>
              <a:path w="2447294" h="2054908">
                <a:moveTo>
                  <a:pt x="0" y="0"/>
                </a:moveTo>
                <a:lnTo>
                  <a:pt x="2447295" y="0"/>
                </a:lnTo>
                <a:lnTo>
                  <a:pt x="2447295" y="2054908"/>
                </a:lnTo>
                <a:lnTo>
                  <a:pt x="0" y="205490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8761" r="-22792" b="-4384"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 animBg="1"/>
      <p:bldP spid="2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BA0818">
                <a:alpha val="100000"/>
              </a:srgbClr>
            </a:gs>
            <a:gs pos="100000">
              <a:srgbClr val="830007">
                <a:alpha val="100000"/>
              </a:srgb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798595">
            <a:off x="2127101" y="-14946679"/>
            <a:ext cx="14748871" cy="13921046"/>
          </a:xfrm>
          <a:custGeom>
            <a:avLst/>
            <a:gdLst/>
            <a:ahLst/>
            <a:cxnLst/>
            <a:rect l="l" t="t" r="r" b="b"/>
            <a:pathLst>
              <a:path w="14748871" h="13921046">
                <a:moveTo>
                  <a:pt x="0" y="0"/>
                </a:moveTo>
                <a:lnTo>
                  <a:pt x="14748871" y="0"/>
                </a:lnTo>
                <a:lnTo>
                  <a:pt x="14748871" y="13921045"/>
                </a:lnTo>
                <a:lnTo>
                  <a:pt x="0" y="139210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9000"/>
            </a:blip>
            <a:stretch>
              <a:fillRect l="-22259" r="-25621" b="-4384"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3" name="Group 3"/>
          <p:cNvGrpSpPr/>
          <p:nvPr/>
        </p:nvGrpSpPr>
        <p:grpSpPr>
          <a:xfrm>
            <a:off x="1555386" y="3198428"/>
            <a:ext cx="16169069" cy="7627544"/>
            <a:chOff x="-31982" y="-441628"/>
            <a:chExt cx="4258520" cy="2008900"/>
          </a:xfrm>
        </p:grpSpPr>
        <p:sp>
          <p:nvSpPr>
            <p:cNvPr id="4" name="Freeform 4"/>
            <p:cNvSpPr/>
            <p:nvPr/>
          </p:nvSpPr>
          <p:spPr>
            <a:xfrm>
              <a:off x="-31982" y="-441628"/>
              <a:ext cx="4226538" cy="1567272"/>
            </a:xfrm>
            <a:custGeom>
              <a:avLst/>
              <a:gdLst/>
              <a:ahLst/>
              <a:cxnLst/>
              <a:rect l="l" t="t" r="r" b="b"/>
              <a:pathLst>
                <a:path w="4226538" h="1567272">
                  <a:moveTo>
                    <a:pt x="27499" y="0"/>
                  </a:moveTo>
                  <a:lnTo>
                    <a:pt x="4199039" y="0"/>
                  </a:lnTo>
                  <a:cubicBezTo>
                    <a:pt x="4206332" y="0"/>
                    <a:pt x="4213327" y="2897"/>
                    <a:pt x="4218484" y="8054"/>
                  </a:cubicBezTo>
                  <a:cubicBezTo>
                    <a:pt x="4223641" y="13211"/>
                    <a:pt x="4226538" y="20206"/>
                    <a:pt x="4226538" y="27499"/>
                  </a:cubicBezTo>
                  <a:lnTo>
                    <a:pt x="4226538" y="1539774"/>
                  </a:lnTo>
                  <a:cubicBezTo>
                    <a:pt x="4226538" y="1554961"/>
                    <a:pt x="4214226" y="1567272"/>
                    <a:pt x="4199039" y="1567272"/>
                  </a:cubicBezTo>
                  <a:lnTo>
                    <a:pt x="27499" y="1567272"/>
                  </a:lnTo>
                  <a:cubicBezTo>
                    <a:pt x="12312" y="1567272"/>
                    <a:pt x="0" y="1554961"/>
                    <a:pt x="0" y="1539774"/>
                  </a:cubicBezTo>
                  <a:lnTo>
                    <a:pt x="0" y="27499"/>
                  </a:lnTo>
                  <a:cubicBezTo>
                    <a:pt x="0" y="20206"/>
                    <a:pt x="2897" y="13211"/>
                    <a:pt x="8054" y="8054"/>
                  </a:cubicBezTo>
                  <a:cubicBezTo>
                    <a:pt x="13211" y="2897"/>
                    <a:pt x="20206" y="0"/>
                    <a:pt x="27499" y="0"/>
                  </a:cubicBezTo>
                  <a:close/>
                </a:path>
              </a:pathLst>
            </a:custGeom>
            <a:solidFill>
              <a:srgbClr val="FFFFFF">
                <a:alpha val="91765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226538" cy="16053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rot="2063558">
            <a:off x="10491285" y="8654533"/>
            <a:ext cx="1285177" cy="2326113"/>
          </a:xfrm>
          <a:custGeom>
            <a:avLst/>
            <a:gdLst/>
            <a:ahLst/>
            <a:cxnLst/>
            <a:rect l="l" t="t" r="r" b="b"/>
            <a:pathLst>
              <a:path w="1285177" h="2326113">
                <a:moveTo>
                  <a:pt x="0" y="0"/>
                </a:moveTo>
                <a:lnTo>
                  <a:pt x="1285177" y="0"/>
                </a:lnTo>
                <a:lnTo>
                  <a:pt x="1285177" y="2326112"/>
                </a:lnTo>
                <a:lnTo>
                  <a:pt x="0" y="23261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Freeform 7"/>
          <p:cNvSpPr/>
          <p:nvPr/>
        </p:nvSpPr>
        <p:spPr>
          <a:xfrm rot="8498823">
            <a:off x="13938510" y="172028"/>
            <a:ext cx="1285177" cy="2326113"/>
          </a:xfrm>
          <a:custGeom>
            <a:avLst/>
            <a:gdLst/>
            <a:ahLst/>
            <a:cxnLst/>
            <a:rect l="l" t="t" r="r" b="b"/>
            <a:pathLst>
              <a:path w="1285177" h="2326113">
                <a:moveTo>
                  <a:pt x="0" y="0"/>
                </a:moveTo>
                <a:lnTo>
                  <a:pt x="1285177" y="0"/>
                </a:lnTo>
                <a:lnTo>
                  <a:pt x="1285177" y="2326112"/>
                </a:lnTo>
                <a:lnTo>
                  <a:pt x="0" y="23261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" name="Freeform 8"/>
          <p:cNvSpPr/>
          <p:nvPr/>
        </p:nvSpPr>
        <p:spPr>
          <a:xfrm rot="-3755670">
            <a:off x="276419" y="4476990"/>
            <a:ext cx="1285177" cy="2326113"/>
          </a:xfrm>
          <a:custGeom>
            <a:avLst/>
            <a:gdLst/>
            <a:ahLst/>
            <a:cxnLst/>
            <a:rect l="l" t="t" r="r" b="b"/>
            <a:pathLst>
              <a:path w="1285177" h="2326113">
                <a:moveTo>
                  <a:pt x="0" y="0"/>
                </a:moveTo>
                <a:lnTo>
                  <a:pt x="1285177" y="0"/>
                </a:lnTo>
                <a:lnTo>
                  <a:pt x="1285177" y="2326113"/>
                </a:lnTo>
                <a:lnTo>
                  <a:pt x="0" y="23261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9" name="Freeform 9"/>
          <p:cNvSpPr/>
          <p:nvPr/>
        </p:nvSpPr>
        <p:spPr>
          <a:xfrm>
            <a:off x="2153724" y="9430513"/>
            <a:ext cx="1338372" cy="1341727"/>
          </a:xfrm>
          <a:custGeom>
            <a:avLst/>
            <a:gdLst/>
            <a:ahLst/>
            <a:cxnLst/>
            <a:rect l="l" t="t" r="r" b="b"/>
            <a:pathLst>
              <a:path w="1338372" h="1341727">
                <a:moveTo>
                  <a:pt x="0" y="0"/>
                </a:moveTo>
                <a:lnTo>
                  <a:pt x="1338372" y="0"/>
                </a:lnTo>
                <a:lnTo>
                  <a:pt x="1338372" y="1341727"/>
                </a:lnTo>
                <a:lnTo>
                  <a:pt x="0" y="13417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0" name="Freeform 10"/>
          <p:cNvSpPr/>
          <p:nvPr/>
        </p:nvSpPr>
        <p:spPr>
          <a:xfrm>
            <a:off x="3840872" y="158230"/>
            <a:ext cx="1338372" cy="1341727"/>
          </a:xfrm>
          <a:custGeom>
            <a:avLst/>
            <a:gdLst/>
            <a:ahLst/>
            <a:cxnLst/>
            <a:rect l="l" t="t" r="r" b="b"/>
            <a:pathLst>
              <a:path w="1338372" h="1341727">
                <a:moveTo>
                  <a:pt x="0" y="0"/>
                </a:moveTo>
                <a:lnTo>
                  <a:pt x="1338372" y="0"/>
                </a:lnTo>
                <a:lnTo>
                  <a:pt x="1338372" y="1341726"/>
                </a:lnTo>
                <a:lnTo>
                  <a:pt x="0" y="134172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1" name="Freeform 11"/>
          <p:cNvSpPr/>
          <p:nvPr/>
        </p:nvSpPr>
        <p:spPr>
          <a:xfrm rot="-4885531">
            <a:off x="17172178" y="6713818"/>
            <a:ext cx="1338372" cy="1341727"/>
          </a:xfrm>
          <a:custGeom>
            <a:avLst/>
            <a:gdLst/>
            <a:ahLst/>
            <a:cxnLst/>
            <a:rect l="l" t="t" r="r" b="b"/>
            <a:pathLst>
              <a:path w="1338372" h="1341727">
                <a:moveTo>
                  <a:pt x="0" y="0"/>
                </a:moveTo>
                <a:lnTo>
                  <a:pt x="1338372" y="0"/>
                </a:lnTo>
                <a:lnTo>
                  <a:pt x="1338372" y="1341726"/>
                </a:lnTo>
                <a:lnTo>
                  <a:pt x="0" y="134172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2" name="Freeform 12"/>
          <p:cNvSpPr/>
          <p:nvPr/>
        </p:nvSpPr>
        <p:spPr>
          <a:xfrm rot="87700">
            <a:off x="7506311" y="530391"/>
            <a:ext cx="3747592" cy="1086802"/>
          </a:xfrm>
          <a:custGeom>
            <a:avLst/>
            <a:gdLst/>
            <a:ahLst/>
            <a:cxnLst/>
            <a:rect l="l" t="t" r="r" b="b"/>
            <a:pathLst>
              <a:path w="3747592" h="1086802">
                <a:moveTo>
                  <a:pt x="0" y="0"/>
                </a:moveTo>
                <a:lnTo>
                  <a:pt x="3747591" y="0"/>
                </a:lnTo>
                <a:lnTo>
                  <a:pt x="3747591" y="1086801"/>
                </a:lnTo>
                <a:lnTo>
                  <a:pt x="0" y="108680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4" name="Freeform 14"/>
          <p:cNvSpPr/>
          <p:nvPr/>
        </p:nvSpPr>
        <p:spPr>
          <a:xfrm>
            <a:off x="7189729" y="3622983"/>
            <a:ext cx="4077425" cy="1201203"/>
          </a:xfrm>
          <a:custGeom>
            <a:avLst/>
            <a:gdLst/>
            <a:ahLst/>
            <a:cxnLst/>
            <a:rect l="l" t="t" r="r" b="b"/>
            <a:pathLst>
              <a:path w="1073890" h="316366">
                <a:moveTo>
                  <a:pt x="96835" y="0"/>
                </a:moveTo>
                <a:lnTo>
                  <a:pt x="977055" y="0"/>
                </a:lnTo>
                <a:cubicBezTo>
                  <a:pt x="1002737" y="0"/>
                  <a:pt x="1027367" y="10202"/>
                  <a:pt x="1045527" y="28362"/>
                </a:cubicBezTo>
                <a:cubicBezTo>
                  <a:pt x="1063687" y="46522"/>
                  <a:pt x="1073890" y="71153"/>
                  <a:pt x="1073890" y="96835"/>
                </a:cubicBezTo>
                <a:lnTo>
                  <a:pt x="1073890" y="219531"/>
                </a:lnTo>
                <a:cubicBezTo>
                  <a:pt x="1073890" y="273012"/>
                  <a:pt x="1030535" y="316366"/>
                  <a:pt x="977055" y="316366"/>
                </a:cubicBezTo>
                <a:lnTo>
                  <a:pt x="96835" y="316366"/>
                </a:lnTo>
                <a:cubicBezTo>
                  <a:pt x="43355" y="316366"/>
                  <a:pt x="0" y="273012"/>
                  <a:pt x="0" y="219531"/>
                </a:cubicBezTo>
                <a:lnTo>
                  <a:pt x="0" y="96835"/>
                </a:lnTo>
                <a:cubicBezTo>
                  <a:pt x="0" y="43355"/>
                  <a:pt x="43355" y="0"/>
                  <a:pt x="96835" y="0"/>
                </a:cubicBezTo>
                <a:close/>
              </a:path>
            </a:pathLst>
          </a:custGeom>
          <a:solidFill>
            <a:srgbClr val="F1898C">
              <a:alpha val="40000"/>
            </a:srgbClr>
          </a:solidFill>
        </p:spPr>
        <p:txBody>
          <a:bodyPr/>
          <a:lstStyle/>
          <a:p>
            <a:endParaRPr lang="en-IN"/>
          </a:p>
        </p:txBody>
      </p:sp>
      <p:sp>
        <p:nvSpPr>
          <p:cNvPr id="15" name="TextBox 15"/>
          <p:cNvSpPr txBox="1"/>
          <p:nvPr/>
        </p:nvSpPr>
        <p:spPr>
          <a:xfrm>
            <a:off x="7189729" y="3767644"/>
            <a:ext cx="4077425" cy="1056542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1260"/>
              </a:lnSpc>
            </a:pPr>
            <a:endParaRPr/>
          </a:p>
        </p:txBody>
      </p:sp>
      <p:sp>
        <p:nvSpPr>
          <p:cNvPr id="16" name="TextBox 16"/>
          <p:cNvSpPr txBox="1"/>
          <p:nvPr/>
        </p:nvSpPr>
        <p:spPr>
          <a:xfrm>
            <a:off x="7081906" y="3667986"/>
            <a:ext cx="4428579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dirty="0">
                <a:solidFill>
                  <a:srgbClr val="1836B2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TOTAL PIZZAS SOLD</a:t>
            </a:r>
          </a:p>
        </p:txBody>
      </p:sp>
      <p:sp>
        <p:nvSpPr>
          <p:cNvPr id="17" name="Freeform 17"/>
          <p:cNvSpPr/>
          <p:nvPr/>
        </p:nvSpPr>
        <p:spPr>
          <a:xfrm>
            <a:off x="10111775" y="4098261"/>
            <a:ext cx="626216" cy="588191"/>
          </a:xfrm>
          <a:custGeom>
            <a:avLst/>
            <a:gdLst/>
            <a:ahLst/>
            <a:cxnLst/>
            <a:rect l="l" t="t" r="r" b="b"/>
            <a:pathLst>
              <a:path w="626216" h="588191">
                <a:moveTo>
                  <a:pt x="0" y="0"/>
                </a:moveTo>
                <a:lnTo>
                  <a:pt x="626216" y="0"/>
                </a:lnTo>
                <a:lnTo>
                  <a:pt x="626216" y="588192"/>
                </a:lnTo>
                <a:lnTo>
                  <a:pt x="0" y="58819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r="-2616" b="-9799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8" name="TextBox 18"/>
          <p:cNvSpPr txBox="1"/>
          <p:nvPr/>
        </p:nvSpPr>
        <p:spPr>
          <a:xfrm>
            <a:off x="7475337" y="4271236"/>
            <a:ext cx="2949546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spc="-124" dirty="0">
                <a:solidFill>
                  <a:srgbClr val="D5261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49574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10641228" y="5573238"/>
            <a:ext cx="4745881" cy="1479650"/>
            <a:chOff x="0" y="0"/>
            <a:chExt cx="1249944" cy="389702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249944" cy="389702"/>
            </a:xfrm>
            <a:custGeom>
              <a:avLst/>
              <a:gdLst/>
              <a:ahLst/>
              <a:cxnLst/>
              <a:rect l="l" t="t" r="r" b="b"/>
              <a:pathLst>
                <a:path w="1249944" h="389702">
                  <a:moveTo>
                    <a:pt x="83196" y="0"/>
                  </a:moveTo>
                  <a:lnTo>
                    <a:pt x="1166748" y="0"/>
                  </a:lnTo>
                  <a:cubicBezTo>
                    <a:pt x="1188813" y="0"/>
                    <a:pt x="1209974" y="8765"/>
                    <a:pt x="1225576" y="24368"/>
                  </a:cubicBezTo>
                  <a:cubicBezTo>
                    <a:pt x="1241179" y="39970"/>
                    <a:pt x="1249944" y="61131"/>
                    <a:pt x="1249944" y="83196"/>
                  </a:cubicBezTo>
                  <a:lnTo>
                    <a:pt x="1249944" y="306506"/>
                  </a:lnTo>
                  <a:cubicBezTo>
                    <a:pt x="1249944" y="352454"/>
                    <a:pt x="1212696" y="389702"/>
                    <a:pt x="1166748" y="389702"/>
                  </a:cubicBezTo>
                  <a:lnTo>
                    <a:pt x="83196" y="389702"/>
                  </a:lnTo>
                  <a:cubicBezTo>
                    <a:pt x="37248" y="389702"/>
                    <a:pt x="0" y="352454"/>
                    <a:pt x="0" y="306506"/>
                  </a:cubicBezTo>
                  <a:lnTo>
                    <a:pt x="0" y="83196"/>
                  </a:lnTo>
                  <a:cubicBezTo>
                    <a:pt x="0" y="61131"/>
                    <a:pt x="8765" y="39970"/>
                    <a:pt x="24368" y="24368"/>
                  </a:cubicBezTo>
                  <a:cubicBezTo>
                    <a:pt x="39970" y="8765"/>
                    <a:pt x="61131" y="0"/>
                    <a:pt x="83196" y="0"/>
                  </a:cubicBezTo>
                  <a:close/>
                </a:path>
              </a:pathLst>
            </a:custGeom>
            <a:solidFill>
              <a:srgbClr val="F1898C">
                <a:alpha val="40000"/>
              </a:srgbClr>
            </a:solidFill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38100"/>
              <a:ext cx="1249944" cy="3516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260"/>
                </a:lnSpc>
              </a:pPr>
              <a:endParaRPr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10938467" y="5728727"/>
            <a:ext cx="3885733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dirty="0">
                <a:solidFill>
                  <a:srgbClr val="1836B2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LEAST ORDER VALUE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1742545" y="6213441"/>
            <a:ext cx="1629051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99"/>
              </a:lnSpc>
              <a:spcBef>
                <a:spcPct val="0"/>
              </a:spcBef>
            </a:pPr>
            <a:r>
              <a:rPr lang="en-US" sz="2499" spc="-124" dirty="0">
                <a:solidFill>
                  <a:srgbClr val="D5261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₹243.75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7903032" y="7344684"/>
            <a:ext cx="4335910" cy="1804482"/>
            <a:chOff x="-90151" y="-150221"/>
            <a:chExt cx="1165592" cy="503344"/>
          </a:xfrm>
        </p:grpSpPr>
        <p:sp>
          <p:nvSpPr>
            <p:cNvPr id="25" name="Freeform 25"/>
            <p:cNvSpPr/>
            <p:nvPr/>
          </p:nvSpPr>
          <p:spPr>
            <a:xfrm>
              <a:off x="-90151" y="-150221"/>
              <a:ext cx="1075441" cy="353123"/>
            </a:xfrm>
            <a:custGeom>
              <a:avLst/>
              <a:gdLst/>
              <a:ahLst/>
              <a:cxnLst/>
              <a:rect l="l" t="t" r="r" b="b"/>
              <a:pathLst>
                <a:path w="1075441" h="353123">
                  <a:moveTo>
                    <a:pt x="96695" y="0"/>
                  </a:moveTo>
                  <a:lnTo>
                    <a:pt x="978745" y="0"/>
                  </a:lnTo>
                  <a:cubicBezTo>
                    <a:pt x="1004390" y="0"/>
                    <a:pt x="1028985" y="10188"/>
                    <a:pt x="1047119" y="28321"/>
                  </a:cubicBezTo>
                  <a:cubicBezTo>
                    <a:pt x="1065253" y="46455"/>
                    <a:pt x="1075441" y="71050"/>
                    <a:pt x="1075441" y="96695"/>
                  </a:cubicBezTo>
                  <a:lnTo>
                    <a:pt x="1075441" y="256428"/>
                  </a:lnTo>
                  <a:cubicBezTo>
                    <a:pt x="1075441" y="309831"/>
                    <a:pt x="1032149" y="353123"/>
                    <a:pt x="978745" y="353123"/>
                  </a:cubicBezTo>
                  <a:lnTo>
                    <a:pt x="96695" y="353123"/>
                  </a:lnTo>
                  <a:cubicBezTo>
                    <a:pt x="43292" y="353123"/>
                    <a:pt x="0" y="309831"/>
                    <a:pt x="0" y="256428"/>
                  </a:cubicBezTo>
                  <a:lnTo>
                    <a:pt x="0" y="96695"/>
                  </a:lnTo>
                  <a:cubicBezTo>
                    <a:pt x="0" y="43292"/>
                    <a:pt x="43292" y="0"/>
                    <a:pt x="96695" y="0"/>
                  </a:cubicBezTo>
                  <a:close/>
                </a:path>
              </a:pathLst>
            </a:custGeom>
            <a:solidFill>
              <a:srgbClr val="F1898C">
                <a:alpha val="49804"/>
              </a:srgbClr>
            </a:solidFill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38100"/>
              <a:ext cx="1075441" cy="3150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260"/>
                </a:lnSpc>
              </a:pPr>
              <a:endParaRPr/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7688931" y="7608684"/>
            <a:ext cx="4428579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dirty="0">
                <a:solidFill>
                  <a:srgbClr val="1836B2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HIGHEST PIZZA PRICE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8561254" y="8072603"/>
            <a:ext cx="2364953" cy="455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80"/>
              </a:lnSpc>
              <a:spcBef>
                <a:spcPct val="0"/>
              </a:spcBef>
            </a:pPr>
            <a:r>
              <a:rPr lang="en-US" sz="2700" spc="-135" dirty="0">
                <a:solidFill>
                  <a:srgbClr val="D5261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₹898.75</a:t>
            </a:r>
          </a:p>
        </p:txBody>
      </p:sp>
      <p:grpSp>
        <p:nvGrpSpPr>
          <p:cNvPr id="29" name="Group 29"/>
          <p:cNvGrpSpPr/>
          <p:nvPr/>
        </p:nvGrpSpPr>
        <p:grpSpPr>
          <a:xfrm>
            <a:off x="12557070" y="7384681"/>
            <a:ext cx="3430162" cy="1343957"/>
            <a:chOff x="0" y="0"/>
            <a:chExt cx="926321" cy="362938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926321" cy="362938"/>
            </a:xfrm>
            <a:custGeom>
              <a:avLst/>
              <a:gdLst/>
              <a:ahLst/>
              <a:cxnLst/>
              <a:rect l="l" t="t" r="r" b="b"/>
              <a:pathLst>
                <a:path w="926321" h="362938">
                  <a:moveTo>
                    <a:pt x="115108" y="0"/>
                  </a:moveTo>
                  <a:lnTo>
                    <a:pt x="811214" y="0"/>
                  </a:lnTo>
                  <a:cubicBezTo>
                    <a:pt x="841742" y="0"/>
                    <a:pt x="871020" y="12127"/>
                    <a:pt x="892607" y="33714"/>
                  </a:cubicBezTo>
                  <a:cubicBezTo>
                    <a:pt x="914194" y="55301"/>
                    <a:pt x="926321" y="84579"/>
                    <a:pt x="926321" y="115108"/>
                  </a:cubicBezTo>
                  <a:lnTo>
                    <a:pt x="926321" y="247830"/>
                  </a:lnTo>
                  <a:cubicBezTo>
                    <a:pt x="926321" y="311402"/>
                    <a:pt x="874786" y="362938"/>
                    <a:pt x="811214" y="362938"/>
                  </a:cubicBezTo>
                  <a:lnTo>
                    <a:pt x="115108" y="362938"/>
                  </a:lnTo>
                  <a:cubicBezTo>
                    <a:pt x="51535" y="362938"/>
                    <a:pt x="0" y="311402"/>
                    <a:pt x="0" y="247830"/>
                  </a:cubicBezTo>
                  <a:lnTo>
                    <a:pt x="0" y="115108"/>
                  </a:lnTo>
                  <a:cubicBezTo>
                    <a:pt x="0" y="51535"/>
                    <a:pt x="51535" y="0"/>
                    <a:pt x="115108" y="0"/>
                  </a:cubicBezTo>
                  <a:close/>
                </a:path>
              </a:pathLst>
            </a:custGeom>
            <a:solidFill>
              <a:srgbClr val="F1898C">
                <a:alpha val="40000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0" y="38100"/>
              <a:ext cx="926321" cy="324838"/>
            </a:xfrm>
            <a:prstGeom prst="rect">
              <a:avLst/>
            </a:prstGeom>
          </p:spPr>
          <p:txBody>
            <a:bodyPr lIns="49544" tIns="49544" rIns="49544" bIns="49544" rtlCol="0" anchor="ctr"/>
            <a:lstStyle/>
            <a:p>
              <a:pPr algn="ctr">
                <a:lnSpc>
                  <a:spcPts val="1260"/>
                </a:lnSpc>
              </a:pPr>
              <a:endParaRPr/>
            </a:p>
          </p:txBody>
        </p:sp>
      </p:grpSp>
      <p:sp>
        <p:nvSpPr>
          <p:cNvPr id="32" name="TextBox 32"/>
          <p:cNvSpPr txBox="1"/>
          <p:nvPr/>
        </p:nvSpPr>
        <p:spPr>
          <a:xfrm>
            <a:off x="12243650" y="7612511"/>
            <a:ext cx="4057002" cy="3314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30"/>
              </a:lnSpc>
            </a:pPr>
            <a:r>
              <a:rPr lang="en-US" sz="1950" dirty="0">
                <a:solidFill>
                  <a:srgbClr val="1836B2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LEAST PIZZA PRICE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2768198" y="8089260"/>
            <a:ext cx="2507445" cy="473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33"/>
              </a:lnSpc>
              <a:spcBef>
                <a:spcPct val="0"/>
              </a:spcBef>
            </a:pPr>
            <a:r>
              <a:rPr lang="en-US" sz="2738" spc="-136" dirty="0">
                <a:solidFill>
                  <a:srgbClr val="D5261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₹243.75</a:t>
            </a:r>
          </a:p>
        </p:txBody>
      </p:sp>
      <p:grpSp>
        <p:nvGrpSpPr>
          <p:cNvPr id="34" name="Group 34"/>
          <p:cNvGrpSpPr/>
          <p:nvPr/>
        </p:nvGrpSpPr>
        <p:grpSpPr>
          <a:xfrm>
            <a:off x="12447303" y="3582336"/>
            <a:ext cx="3112704" cy="1282497"/>
            <a:chOff x="0" y="0"/>
            <a:chExt cx="819807" cy="337777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819807" cy="337777"/>
            </a:xfrm>
            <a:custGeom>
              <a:avLst/>
              <a:gdLst/>
              <a:ahLst/>
              <a:cxnLst/>
              <a:rect l="l" t="t" r="r" b="b"/>
              <a:pathLst>
                <a:path w="819807" h="337777">
                  <a:moveTo>
                    <a:pt x="126847" y="0"/>
                  </a:moveTo>
                  <a:lnTo>
                    <a:pt x="692959" y="0"/>
                  </a:lnTo>
                  <a:cubicBezTo>
                    <a:pt x="726601" y="0"/>
                    <a:pt x="758866" y="13364"/>
                    <a:pt x="782654" y="37153"/>
                  </a:cubicBezTo>
                  <a:cubicBezTo>
                    <a:pt x="806443" y="60941"/>
                    <a:pt x="819807" y="93205"/>
                    <a:pt x="819807" y="126847"/>
                  </a:cubicBezTo>
                  <a:lnTo>
                    <a:pt x="819807" y="210930"/>
                  </a:lnTo>
                  <a:cubicBezTo>
                    <a:pt x="819807" y="244572"/>
                    <a:pt x="806443" y="276836"/>
                    <a:pt x="782654" y="300624"/>
                  </a:cubicBezTo>
                  <a:cubicBezTo>
                    <a:pt x="758866" y="324413"/>
                    <a:pt x="726601" y="337777"/>
                    <a:pt x="692959" y="337777"/>
                  </a:cubicBezTo>
                  <a:lnTo>
                    <a:pt x="126847" y="337777"/>
                  </a:lnTo>
                  <a:cubicBezTo>
                    <a:pt x="93205" y="337777"/>
                    <a:pt x="60941" y="324413"/>
                    <a:pt x="37153" y="300624"/>
                  </a:cubicBezTo>
                  <a:cubicBezTo>
                    <a:pt x="13364" y="276836"/>
                    <a:pt x="0" y="244572"/>
                    <a:pt x="0" y="210930"/>
                  </a:cubicBezTo>
                  <a:lnTo>
                    <a:pt x="0" y="126847"/>
                  </a:lnTo>
                  <a:cubicBezTo>
                    <a:pt x="0" y="93205"/>
                    <a:pt x="13364" y="60941"/>
                    <a:pt x="37153" y="37153"/>
                  </a:cubicBezTo>
                  <a:cubicBezTo>
                    <a:pt x="60941" y="13364"/>
                    <a:pt x="93205" y="0"/>
                    <a:pt x="126847" y="0"/>
                  </a:cubicBezTo>
                  <a:close/>
                </a:path>
              </a:pathLst>
            </a:custGeom>
            <a:solidFill>
              <a:srgbClr val="F1898C">
                <a:alpha val="40000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36" name="TextBox 36"/>
            <p:cNvSpPr txBox="1"/>
            <p:nvPr/>
          </p:nvSpPr>
          <p:spPr>
            <a:xfrm>
              <a:off x="0" y="38100"/>
              <a:ext cx="819807" cy="2996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260"/>
                </a:lnSpc>
              </a:pPr>
              <a:endParaRPr/>
            </a:p>
          </p:txBody>
        </p:sp>
      </p:grpSp>
      <p:grpSp>
        <p:nvGrpSpPr>
          <p:cNvPr id="37" name="Group 37"/>
          <p:cNvGrpSpPr/>
          <p:nvPr/>
        </p:nvGrpSpPr>
        <p:grpSpPr>
          <a:xfrm>
            <a:off x="3299496" y="3622983"/>
            <a:ext cx="3197870" cy="1264720"/>
            <a:chOff x="0" y="0"/>
            <a:chExt cx="842237" cy="333095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842237" cy="333095"/>
            </a:xfrm>
            <a:custGeom>
              <a:avLst/>
              <a:gdLst/>
              <a:ahLst/>
              <a:cxnLst/>
              <a:rect l="l" t="t" r="r" b="b"/>
              <a:pathLst>
                <a:path w="842237" h="333095">
                  <a:moveTo>
                    <a:pt x="123469" y="0"/>
                  </a:moveTo>
                  <a:lnTo>
                    <a:pt x="718768" y="0"/>
                  </a:lnTo>
                  <a:cubicBezTo>
                    <a:pt x="786958" y="0"/>
                    <a:pt x="842237" y="55279"/>
                    <a:pt x="842237" y="123469"/>
                  </a:cubicBezTo>
                  <a:lnTo>
                    <a:pt x="842237" y="209626"/>
                  </a:lnTo>
                  <a:cubicBezTo>
                    <a:pt x="842237" y="277816"/>
                    <a:pt x="786958" y="333095"/>
                    <a:pt x="718768" y="333095"/>
                  </a:cubicBezTo>
                  <a:lnTo>
                    <a:pt x="123469" y="333095"/>
                  </a:lnTo>
                  <a:cubicBezTo>
                    <a:pt x="90723" y="333095"/>
                    <a:pt x="59318" y="320087"/>
                    <a:pt x="36163" y="296932"/>
                  </a:cubicBezTo>
                  <a:cubicBezTo>
                    <a:pt x="13008" y="273777"/>
                    <a:pt x="0" y="242372"/>
                    <a:pt x="0" y="209626"/>
                  </a:cubicBezTo>
                  <a:lnTo>
                    <a:pt x="0" y="123469"/>
                  </a:lnTo>
                  <a:cubicBezTo>
                    <a:pt x="0" y="55279"/>
                    <a:pt x="55279" y="0"/>
                    <a:pt x="123469" y="0"/>
                  </a:cubicBezTo>
                  <a:close/>
                </a:path>
              </a:pathLst>
            </a:custGeom>
            <a:solidFill>
              <a:srgbClr val="F1898C">
                <a:alpha val="40000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39" name="TextBox 39"/>
            <p:cNvSpPr txBox="1"/>
            <p:nvPr/>
          </p:nvSpPr>
          <p:spPr>
            <a:xfrm>
              <a:off x="0" y="38100"/>
              <a:ext cx="842237" cy="2949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260"/>
                </a:lnSpc>
              </a:pPr>
              <a:endParaRPr/>
            </a:p>
          </p:txBody>
        </p:sp>
      </p:grpSp>
      <p:sp>
        <p:nvSpPr>
          <p:cNvPr id="40" name="TextBox 40"/>
          <p:cNvSpPr txBox="1"/>
          <p:nvPr/>
        </p:nvSpPr>
        <p:spPr>
          <a:xfrm>
            <a:off x="3171990" y="3749011"/>
            <a:ext cx="3195980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dirty="0">
                <a:solidFill>
                  <a:srgbClr val="1836B2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TOTAL ORDERS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3731867" y="4208932"/>
            <a:ext cx="2079680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spc="-124" dirty="0">
                <a:solidFill>
                  <a:srgbClr val="D5261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21350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12447303" y="3749011"/>
            <a:ext cx="3149234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dirty="0">
                <a:solidFill>
                  <a:srgbClr val="1836B2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TOTAL REVENUE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12873865" y="4316144"/>
            <a:ext cx="1846596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99"/>
              </a:lnSpc>
              <a:spcBef>
                <a:spcPct val="0"/>
              </a:spcBef>
            </a:pPr>
            <a:r>
              <a:rPr lang="en-US" sz="2499" spc="-124" dirty="0">
                <a:solidFill>
                  <a:srgbClr val="D5261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₹20.45 M</a:t>
            </a:r>
          </a:p>
        </p:txBody>
      </p:sp>
      <p:sp>
        <p:nvSpPr>
          <p:cNvPr id="44" name="Freeform 44"/>
          <p:cNvSpPr/>
          <p:nvPr/>
        </p:nvSpPr>
        <p:spPr>
          <a:xfrm>
            <a:off x="5425424" y="4168048"/>
            <a:ext cx="961050" cy="639098"/>
          </a:xfrm>
          <a:custGeom>
            <a:avLst/>
            <a:gdLst/>
            <a:ahLst/>
            <a:cxnLst/>
            <a:rect l="l" t="t" r="r" b="b"/>
            <a:pathLst>
              <a:path w="961050" h="639098">
                <a:moveTo>
                  <a:pt x="0" y="0"/>
                </a:moveTo>
                <a:lnTo>
                  <a:pt x="961050" y="0"/>
                </a:lnTo>
                <a:lnTo>
                  <a:pt x="961050" y="639098"/>
                </a:lnTo>
                <a:lnTo>
                  <a:pt x="0" y="63909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45" name="Group 45"/>
          <p:cNvGrpSpPr/>
          <p:nvPr/>
        </p:nvGrpSpPr>
        <p:grpSpPr>
          <a:xfrm>
            <a:off x="3002081" y="5524424"/>
            <a:ext cx="5559173" cy="1528463"/>
            <a:chOff x="0" y="-5017"/>
            <a:chExt cx="1464144" cy="402558"/>
          </a:xfrm>
        </p:grpSpPr>
        <p:sp>
          <p:nvSpPr>
            <p:cNvPr id="46" name="Freeform 46"/>
            <p:cNvSpPr/>
            <p:nvPr/>
          </p:nvSpPr>
          <p:spPr>
            <a:xfrm>
              <a:off x="0" y="-5017"/>
              <a:ext cx="1448797" cy="397541"/>
            </a:xfrm>
            <a:custGeom>
              <a:avLst/>
              <a:gdLst/>
              <a:ahLst/>
              <a:cxnLst/>
              <a:rect l="l" t="t" r="r" b="b"/>
              <a:pathLst>
                <a:path w="1464144" h="397541">
                  <a:moveTo>
                    <a:pt x="71025" y="0"/>
                  </a:moveTo>
                  <a:lnTo>
                    <a:pt x="1393120" y="0"/>
                  </a:lnTo>
                  <a:cubicBezTo>
                    <a:pt x="1411957" y="0"/>
                    <a:pt x="1430022" y="7483"/>
                    <a:pt x="1443342" y="20803"/>
                  </a:cubicBezTo>
                  <a:cubicBezTo>
                    <a:pt x="1456661" y="34122"/>
                    <a:pt x="1464144" y="52188"/>
                    <a:pt x="1464144" y="71025"/>
                  </a:cubicBezTo>
                  <a:lnTo>
                    <a:pt x="1464144" y="326517"/>
                  </a:lnTo>
                  <a:cubicBezTo>
                    <a:pt x="1464144" y="345353"/>
                    <a:pt x="1456661" y="363419"/>
                    <a:pt x="1443342" y="376739"/>
                  </a:cubicBezTo>
                  <a:cubicBezTo>
                    <a:pt x="1430022" y="390058"/>
                    <a:pt x="1411957" y="397541"/>
                    <a:pt x="1393120" y="397541"/>
                  </a:cubicBezTo>
                  <a:lnTo>
                    <a:pt x="71025" y="397541"/>
                  </a:lnTo>
                  <a:cubicBezTo>
                    <a:pt x="31799" y="397541"/>
                    <a:pt x="0" y="365742"/>
                    <a:pt x="0" y="326517"/>
                  </a:cubicBezTo>
                  <a:lnTo>
                    <a:pt x="0" y="71025"/>
                  </a:lnTo>
                  <a:cubicBezTo>
                    <a:pt x="0" y="52188"/>
                    <a:pt x="7483" y="34122"/>
                    <a:pt x="20803" y="20803"/>
                  </a:cubicBezTo>
                  <a:cubicBezTo>
                    <a:pt x="34122" y="7483"/>
                    <a:pt x="52188" y="0"/>
                    <a:pt x="71025" y="0"/>
                  </a:cubicBezTo>
                  <a:close/>
                </a:path>
              </a:pathLst>
            </a:custGeom>
            <a:solidFill>
              <a:srgbClr val="F1898C">
                <a:alpha val="40000"/>
              </a:srgbClr>
            </a:solidFill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47" name="TextBox 47"/>
            <p:cNvSpPr txBox="1"/>
            <p:nvPr/>
          </p:nvSpPr>
          <p:spPr>
            <a:xfrm>
              <a:off x="0" y="38100"/>
              <a:ext cx="1464144" cy="3594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260"/>
                </a:lnSpc>
              </a:pPr>
              <a:endParaRPr/>
            </a:p>
          </p:txBody>
        </p:sp>
      </p:grpSp>
      <p:sp>
        <p:nvSpPr>
          <p:cNvPr id="48" name="TextBox 48"/>
          <p:cNvSpPr txBox="1"/>
          <p:nvPr/>
        </p:nvSpPr>
        <p:spPr>
          <a:xfrm>
            <a:off x="2522751" y="5728727"/>
            <a:ext cx="6427360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dirty="0">
                <a:solidFill>
                  <a:srgbClr val="1836B2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AVERAGE REVENUE PER ORDER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4544529" y="6241030"/>
            <a:ext cx="1823441" cy="504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 spc="-149" dirty="0">
                <a:solidFill>
                  <a:srgbClr val="D5261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₹957.68</a:t>
            </a:r>
          </a:p>
        </p:txBody>
      </p:sp>
      <p:sp>
        <p:nvSpPr>
          <p:cNvPr id="50" name="Freeform 50"/>
          <p:cNvSpPr/>
          <p:nvPr/>
        </p:nvSpPr>
        <p:spPr>
          <a:xfrm>
            <a:off x="7347953" y="6077977"/>
            <a:ext cx="681956" cy="791821"/>
          </a:xfrm>
          <a:custGeom>
            <a:avLst/>
            <a:gdLst/>
            <a:ahLst/>
            <a:cxnLst/>
            <a:rect l="l" t="t" r="r" b="b"/>
            <a:pathLst>
              <a:path w="681956" h="791821">
                <a:moveTo>
                  <a:pt x="0" y="0"/>
                </a:moveTo>
                <a:lnTo>
                  <a:pt x="681955" y="0"/>
                </a:lnTo>
                <a:lnTo>
                  <a:pt x="681955" y="791821"/>
                </a:lnTo>
                <a:lnTo>
                  <a:pt x="0" y="79182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alphaModFix amt="69000"/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1" name="Freeform 51"/>
          <p:cNvSpPr/>
          <p:nvPr/>
        </p:nvSpPr>
        <p:spPr>
          <a:xfrm>
            <a:off x="14581099" y="4149786"/>
            <a:ext cx="589665" cy="588191"/>
          </a:xfrm>
          <a:custGeom>
            <a:avLst/>
            <a:gdLst/>
            <a:ahLst/>
            <a:cxnLst/>
            <a:rect l="l" t="t" r="r" b="b"/>
            <a:pathLst>
              <a:path w="589665" h="588191">
                <a:moveTo>
                  <a:pt x="0" y="0"/>
                </a:moveTo>
                <a:lnTo>
                  <a:pt x="589665" y="0"/>
                </a:lnTo>
                <a:lnTo>
                  <a:pt x="589665" y="588192"/>
                </a:lnTo>
                <a:lnTo>
                  <a:pt x="0" y="58819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alphaModFix amt="62000"/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2" name="Freeform 52"/>
          <p:cNvSpPr/>
          <p:nvPr/>
        </p:nvSpPr>
        <p:spPr>
          <a:xfrm>
            <a:off x="5381480" y="7983042"/>
            <a:ext cx="594045" cy="676175"/>
          </a:xfrm>
          <a:custGeom>
            <a:avLst/>
            <a:gdLst/>
            <a:ahLst/>
            <a:cxnLst/>
            <a:rect l="l" t="t" r="r" b="b"/>
            <a:pathLst>
              <a:path w="594045" h="676175">
                <a:moveTo>
                  <a:pt x="0" y="0"/>
                </a:moveTo>
                <a:lnTo>
                  <a:pt x="594045" y="0"/>
                </a:lnTo>
                <a:lnTo>
                  <a:pt x="594045" y="676175"/>
                </a:lnTo>
                <a:lnTo>
                  <a:pt x="0" y="676175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54" name="Freeform 54"/>
          <p:cNvSpPr/>
          <p:nvPr/>
        </p:nvSpPr>
        <p:spPr>
          <a:xfrm>
            <a:off x="3040085" y="7360202"/>
            <a:ext cx="4092033" cy="1325245"/>
          </a:xfrm>
          <a:custGeom>
            <a:avLst/>
            <a:gdLst/>
            <a:ahLst/>
            <a:cxnLst/>
            <a:rect l="l" t="t" r="r" b="b"/>
            <a:pathLst>
              <a:path w="1101942" h="356875">
                <a:moveTo>
                  <a:pt x="96489" y="0"/>
                </a:moveTo>
                <a:lnTo>
                  <a:pt x="1005453" y="0"/>
                </a:lnTo>
                <a:cubicBezTo>
                  <a:pt x="1058743" y="0"/>
                  <a:pt x="1101942" y="43200"/>
                  <a:pt x="1101942" y="96489"/>
                </a:cubicBezTo>
                <a:lnTo>
                  <a:pt x="1101942" y="260385"/>
                </a:lnTo>
                <a:cubicBezTo>
                  <a:pt x="1101942" y="313675"/>
                  <a:pt x="1058743" y="356875"/>
                  <a:pt x="1005453" y="356875"/>
                </a:cubicBezTo>
                <a:lnTo>
                  <a:pt x="96489" y="356875"/>
                </a:lnTo>
                <a:cubicBezTo>
                  <a:pt x="43200" y="356875"/>
                  <a:pt x="0" y="313675"/>
                  <a:pt x="0" y="260385"/>
                </a:cubicBezTo>
                <a:lnTo>
                  <a:pt x="0" y="96489"/>
                </a:lnTo>
                <a:cubicBezTo>
                  <a:pt x="0" y="43200"/>
                  <a:pt x="43200" y="0"/>
                  <a:pt x="96489" y="0"/>
                </a:cubicBezTo>
                <a:close/>
              </a:path>
            </a:pathLst>
          </a:custGeom>
          <a:solidFill>
            <a:srgbClr val="F1898C">
              <a:alpha val="40000"/>
            </a:srgbClr>
          </a:solidFill>
        </p:spPr>
        <p:txBody>
          <a:bodyPr/>
          <a:lstStyle/>
          <a:p>
            <a:endParaRPr lang="en-IN" dirty="0"/>
          </a:p>
        </p:txBody>
      </p:sp>
      <p:sp>
        <p:nvSpPr>
          <p:cNvPr id="55" name="TextBox 55"/>
          <p:cNvSpPr txBox="1"/>
          <p:nvPr/>
        </p:nvSpPr>
        <p:spPr>
          <a:xfrm>
            <a:off x="3044448" y="7599089"/>
            <a:ext cx="4092033" cy="1183762"/>
          </a:xfrm>
          <a:prstGeom prst="rect">
            <a:avLst/>
          </a:prstGeom>
        </p:spPr>
        <p:txBody>
          <a:bodyPr lIns="49684" tIns="49684" rIns="49684" bIns="49684" rtlCol="0" anchor="ctr"/>
          <a:lstStyle/>
          <a:p>
            <a:pPr algn="ctr">
              <a:lnSpc>
                <a:spcPts val="1260"/>
              </a:lnSpc>
            </a:pPr>
            <a:endParaRPr/>
          </a:p>
        </p:txBody>
      </p:sp>
      <p:sp>
        <p:nvSpPr>
          <p:cNvPr id="56" name="TextBox 56"/>
          <p:cNvSpPr txBox="1"/>
          <p:nvPr/>
        </p:nvSpPr>
        <p:spPr>
          <a:xfrm>
            <a:off x="2687869" y="7624835"/>
            <a:ext cx="4805190" cy="3313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38"/>
              </a:lnSpc>
            </a:pPr>
            <a:r>
              <a:rPr lang="en-US" sz="1956" dirty="0">
                <a:solidFill>
                  <a:srgbClr val="1836B2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HIGHEST ORDER VALUE</a:t>
            </a:r>
          </a:p>
        </p:txBody>
      </p:sp>
      <p:sp>
        <p:nvSpPr>
          <p:cNvPr id="57" name="TextBox 57"/>
          <p:cNvSpPr txBox="1"/>
          <p:nvPr/>
        </p:nvSpPr>
        <p:spPr>
          <a:xfrm>
            <a:off x="3629830" y="8150665"/>
            <a:ext cx="1629888" cy="423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23"/>
              </a:lnSpc>
              <a:spcBef>
                <a:spcPct val="0"/>
              </a:spcBef>
            </a:pPr>
            <a:r>
              <a:rPr lang="en-US" sz="2445" spc="-122" dirty="0">
                <a:solidFill>
                  <a:srgbClr val="D5261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₹11105</a:t>
            </a:r>
          </a:p>
        </p:txBody>
      </p:sp>
      <p:sp>
        <p:nvSpPr>
          <p:cNvPr id="58" name="Freeform 58"/>
          <p:cNvSpPr/>
          <p:nvPr/>
        </p:nvSpPr>
        <p:spPr>
          <a:xfrm>
            <a:off x="13409419" y="6241030"/>
            <a:ext cx="739751" cy="712010"/>
          </a:xfrm>
          <a:custGeom>
            <a:avLst/>
            <a:gdLst/>
            <a:ahLst/>
            <a:cxnLst/>
            <a:rect l="l" t="t" r="r" b="b"/>
            <a:pathLst>
              <a:path w="739751" h="712010">
                <a:moveTo>
                  <a:pt x="0" y="0"/>
                </a:moveTo>
                <a:lnTo>
                  <a:pt x="739751" y="0"/>
                </a:lnTo>
                <a:lnTo>
                  <a:pt x="739751" y="712010"/>
                </a:lnTo>
                <a:lnTo>
                  <a:pt x="0" y="712010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9" name="Freeform 59"/>
          <p:cNvSpPr/>
          <p:nvPr/>
        </p:nvSpPr>
        <p:spPr>
          <a:xfrm>
            <a:off x="10938467" y="7957934"/>
            <a:ext cx="466078" cy="616301"/>
          </a:xfrm>
          <a:custGeom>
            <a:avLst/>
            <a:gdLst/>
            <a:ahLst/>
            <a:cxnLst/>
            <a:rect l="l" t="t" r="r" b="b"/>
            <a:pathLst>
              <a:path w="466078" h="616301">
                <a:moveTo>
                  <a:pt x="0" y="0"/>
                </a:moveTo>
                <a:lnTo>
                  <a:pt x="466078" y="0"/>
                </a:lnTo>
                <a:lnTo>
                  <a:pt x="466078" y="616301"/>
                </a:lnTo>
                <a:lnTo>
                  <a:pt x="0" y="616301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0" name="Freeform 60"/>
          <p:cNvSpPr/>
          <p:nvPr/>
        </p:nvSpPr>
        <p:spPr>
          <a:xfrm>
            <a:off x="15527101" y="7957934"/>
            <a:ext cx="401644" cy="701283"/>
          </a:xfrm>
          <a:custGeom>
            <a:avLst/>
            <a:gdLst/>
            <a:ahLst/>
            <a:cxnLst/>
            <a:rect l="l" t="t" r="r" b="b"/>
            <a:pathLst>
              <a:path w="401644" h="701283">
                <a:moveTo>
                  <a:pt x="0" y="0"/>
                </a:moveTo>
                <a:lnTo>
                  <a:pt x="401644" y="0"/>
                </a:lnTo>
                <a:lnTo>
                  <a:pt x="401644" y="701283"/>
                </a:lnTo>
                <a:lnTo>
                  <a:pt x="0" y="701283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1" name="TextBox 61"/>
          <p:cNvSpPr txBox="1"/>
          <p:nvPr/>
        </p:nvSpPr>
        <p:spPr>
          <a:xfrm>
            <a:off x="6386474" y="830031"/>
            <a:ext cx="6170596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dirty="0">
                <a:solidFill>
                  <a:srgbClr val="004AAD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KEY KPIS</a:t>
            </a:r>
          </a:p>
        </p:txBody>
      </p:sp>
      <p:sp>
        <p:nvSpPr>
          <p:cNvPr id="63" name="Freeform 63"/>
          <p:cNvSpPr/>
          <p:nvPr/>
        </p:nvSpPr>
        <p:spPr>
          <a:xfrm rot="2798595">
            <a:off x="-369707" y="-200647"/>
            <a:ext cx="2447294" cy="2054908"/>
          </a:xfrm>
          <a:custGeom>
            <a:avLst/>
            <a:gdLst/>
            <a:ahLst/>
            <a:cxnLst/>
            <a:rect l="l" t="t" r="r" b="b"/>
            <a:pathLst>
              <a:path w="2447294" h="2054908">
                <a:moveTo>
                  <a:pt x="0" y="0"/>
                </a:moveTo>
                <a:lnTo>
                  <a:pt x="2447295" y="0"/>
                </a:lnTo>
                <a:lnTo>
                  <a:pt x="2447295" y="2054908"/>
                </a:lnTo>
                <a:lnTo>
                  <a:pt x="0" y="20549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761" r="-22792" b="-4384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4" name="Freeform 64"/>
          <p:cNvSpPr/>
          <p:nvPr/>
        </p:nvSpPr>
        <p:spPr>
          <a:xfrm rot="2798595">
            <a:off x="16091412" y="8364928"/>
            <a:ext cx="2447294" cy="2054908"/>
          </a:xfrm>
          <a:custGeom>
            <a:avLst/>
            <a:gdLst/>
            <a:ahLst/>
            <a:cxnLst/>
            <a:rect l="l" t="t" r="r" b="b"/>
            <a:pathLst>
              <a:path w="2447294" h="2054908">
                <a:moveTo>
                  <a:pt x="0" y="0"/>
                </a:moveTo>
                <a:lnTo>
                  <a:pt x="2447294" y="0"/>
                </a:lnTo>
                <a:lnTo>
                  <a:pt x="2447294" y="2054908"/>
                </a:lnTo>
                <a:lnTo>
                  <a:pt x="0" y="20549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761" r="-22792" b="-4384"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0" fill="hold">
                      <p:stCondLst>
                        <p:cond delay="indefinite"/>
                      </p:stCondLst>
                      <p:childTnLst>
                        <p:par>
                          <p:cTn id="211" fill="hold">
                            <p:stCondLst>
                              <p:cond delay="0"/>
                            </p:stCondLst>
                            <p:childTnLst>
                              <p:par>
                                <p:cTn id="2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4" grpId="0" animBg="1"/>
      <p:bldP spid="16" grpId="0"/>
      <p:bldP spid="17" grpId="0" animBg="1"/>
      <p:bldP spid="18" grpId="0"/>
      <p:bldP spid="22" grpId="0"/>
      <p:bldP spid="23" grpId="0"/>
      <p:bldP spid="27" grpId="0"/>
      <p:bldP spid="28" grpId="0"/>
      <p:bldP spid="32" grpId="0"/>
      <p:bldP spid="33" grpId="0"/>
      <p:bldP spid="40" grpId="0"/>
      <p:bldP spid="41" grpId="0"/>
      <p:bldP spid="42" grpId="0"/>
      <p:bldP spid="43" grpId="0"/>
      <p:bldP spid="44" grpId="0" animBg="1"/>
      <p:bldP spid="48" grpId="0"/>
      <p:bldP spid="49" grpId="0"/>
      <p:bldP spid="50" grpId="0" animBg="1"/>
      <p:bldP spid="51" grpId="0" animBg="1"/>
      <p:bldP spid="52" grpId="0" animBg="1"/>
      <p:bldP spid="54" grpId="0" animBg="1"/>
      <p:bldP spid="56" grpId="0"/>
      <p:bldP spid="57" grpId="0"/>
      <p:bldP spid="58" grpId="0" animBg="1"/>
      <p:bldP spid="59" grpId="0" animBg="1"/>
      <p:bldP spid="60" grpId="0" animBg="1"/>
      <p:bldP spid="61" grpId="0"/>
      <p:bldP spid="63" grpId="0" animBg="1"/>
      <p:bldP spid="6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BA0818">
                <a:alpha val="100000"/>
              </a:srgbClr>
            </a:gs>
            <a:gs pos="100000">
              <a:srgbClr val="830007">
                <a:alpha val="100000"/>
              </a:srgb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3755670">
            <a:off x="-315785" y="2297342"/>
            <a:ext cx="1285177" cy="2326113"/>
          </a:xfrm>
          <a:custGeom>
            <a:avLst/>
            <a:gdLst/>
            <a:ahLst/>
            <a:cxnLst/>
            <a:rect l="l" t="t" r="r" b="b"/>
            <a:pathLst>
              <a:path w="1285177" h="2326113">
                <a:moveTo>
                  <a:pt x="0" y="0"/>
                </a:moveTo>
                <a:lnTo>
                  <a:pt x="1285177" y="0"/>
                </a:lnTo>
                <a:lnTo>
                  <a:pt x="1285177" y="2326113"/>
                </a:lnTo>
                <a:lnTo>
                  <a:pt x="0" y="23261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3" name="Group 3"/>
          <p:cNvGrpSpPr/>
          <p:nvPr/>
        </p:nvGrpSpPr>
        <p:grpSpPr>
          <a:xfrm>
            <a:off x="1028700" y="1915662"/>
            <a:ext cx="16812664" cy="7646254"/>
            <a:chOff x="0" y="0"/>
            <a:chExt cx="4428027" cy="201382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428027" cy="2013828"/>
            </a:xfrm>
            <a:custGeom>
              <a:avLst/>
              <a:gdLst/>
              <a:ahLst/>
              <a:cxnLst/>
              <a:rect l="l" t="t" r="r" b="b"/>
              <a:pathLst>
                <a:path w="4428027" h="2013828">
                  <a:moveTo>
                    <a:pt x="26247" y="0"/>
                  </a:moveTo>
                  <a:lnTo>
                    <a:pt x="4401779" y="0"/>
                  </a:lnTo>
                  <a:cubicBezTo>
                    <a:pt x="4416275" y="0"/>
                    <a:pt x="4428027" y="11751"/>
                    <a:pt x="4428027" y="26247"/>
                  </a:cubicBezTo>
                  <a:lnTo>
                    <a:pt x="4428027" y="1987581"/>
                  </a:lnTo>
                  <a:cubicBezTo>
                    <a:pt x="4428027" y="2002077"/>
                    <a:pt x="4416275" y="2013828"/>
                    <a:pt x="4401779" y="2013828"/>
                  </a:cubicBezTo>
                  <a:lnTo>
                    <a:pt x="26247" y="2013828"/>
                  </a:lnTo>
                  <a:cubicBezTo>
                    <a:pt x="11751" y="2013828"/>
                    <a:pt x="0" y="2002077"/>
                    <a:pt x="0" y="1987581"/>
                  </a:cubicBezTo>
                  <a:lnTo>
                    <a:pt x="0" y="26247"/>
                  </a:lnTo>
                  <a:cubicBezTo>
                    <a:pt x="0" y="11751"/>
                    <a:pt x="11751" y="0"/>
                    <a:pt x="26247" y="0"/>
                  </a:cubicBezTo>
                  <a:close/>
                </a:path>
              </a:pathLst>
            </a:custGeom>
            <a:solidFill>
              <a:srgbClr val="FFFFFF">
                <a:alpha val="89804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428027" cy="20519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410209" lvl="1" indent="-205105" algn="ctr">
                <a:lnSpc>
                  <a:spcPts val="2659"/>
                </a:lnSpc>
                <a:buFont typeface="Arial"/>
                <a:buChar char="•"/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2142334" y="9430513"/>
            <a:ext cx="1338372" cy="1341727"/>
          </a:xfrm>
          <a:custGeom>
            <a:avLst/>
            <a:gdLst/>
            <a:ahLst/>
            <a:cxnLst/>
            <a:rect l="l" t="t" r="r" b="b"/>
            <a:pathLst>
              <a:path w="1338372" h="1341727">
                <a:moveTo>
                  <a:pt x="0" y="0"/>
                </a:moveTo>
                <a:lnTo>
                  <a:pt x="1338372" y="0"/>
                </a:lnTo>
                <a:lnTo>
                  <a:pt x="1338372" y="1341727"/>
                </a:lnTo>
                <a:lnTo>
                  <a:pt x="0" y="13417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" name="Freeform 8"/>
          <p:cNvSpPr/>
          <p:nvPr/>
        </p:nvSpPr>
        <p:spPr>
          <a:xfrm rot="87700">
            <a:off x="6929149" y="420263"/>
            <a:ext cx="4912720" cy="1424689"/>
          </a:xfrm>
          <a:custGeom>
            <a:avLst/>
            <a:gdLst/>
            <a:ahLst/>
            <a:cxnLst/>
            <a:rect l="l" t="t" r="r" b="b"/>
            <a:pathLst>
              <a:path w="4912720" h="1424689">
                <a:moveTo>
                  <a:pt x="0" y="0"/>
                </a:moveTo>
                <a:lnTo>
                  <a:pt x="4912721" y="0"/>
                </a:lnTo>
                <a:lnTo>
                  <a:pt x="4912721" y="1424688"/>
                </a:lnTo>
                <a:lnTo>
                  <a:pt x="0" y="14246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9" name="Freeform 9"/>
          <p:cNvSpPr/>
          <p:nvPr/>
        </p:nvSpPr>
        <p:spPr>
          <a:xfrm>
            <a:off x="4086218" y="365584"/>
            <a:ext cx="1338372" cy="1341727"/>
          </a:xfrm>
          <a:custGeom>
            <a:avLst/>
            <a:gdLst/>
            <a:ahLst/>
            <a:cxnLst/>
            <a:rect l="l" t="t" r="r" b="b"/>
            <a:pathLst>
              <a:path w="1338372" h="1341727">
                <a:moveTo>
                  <a:pt x="0" y="0"/>
                </a:moveTo>
                <a:lnTo>
                  <a:pt x="1338372" y="0"/>
                </a:lnTo>
                <a:lnTo>
                  <a:pt x="1338372" y="1341727"/>
                </a:lnTo>
                <a:lnTo>
                  <a:pt x="0" y="13417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1" name="Freeform 11"/>
          <p:cNvSpPr/>
          <p:nvPr/>
        </p:nvSpPr>
        <p:spPr>
          <a:xfrm rot="-4885531">
            <a:off x="12772060" y="-226234"/>
            <a:ext cx="1720366" cy="1341727"/>
          </a:xfrm>
          <a:custGeom>
            <a:avLst/>
            <a:gdLst/>
            <a:ahLst/>
            <a:cxnLst/>
            <a:rect l="l" t="t" r="r" b="b"/>
            <a:pathLst>
              <a:path w="1720366" h="1341727">
                <a:moveTo>
                  <a:pt x="0" y="0"/>
                </a:moveTo>
                <a:lnTo>
                  <a:pt x="1720366" y="0"/>
                </a:lnTo>
                <a:lnTo>
                  <a:pt x="1720366" y="1341727"/>
                </a:lnTo>
                <a:lnTo>
                  <a:pt x="0" y="13417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4270" b="-14270"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12" name="Group 12"/>
          <p:cNvGrpSpPr/>
          <p:nvPr/>
        </p:nvGrpSpPr>
        <p:grpSpPr>
          <a:xfrm>
            <a:off x="11401322" y="2323087"/>
            <a:ext cx="5905557" cy="6935213"/>
            <a:chOff x="0" y="0"/>
            <a:chExt cx="1555373" cy="182655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555373" cy="1826558"/>
            </a:xfrm>
            <a:custGeom>
              <a:avLst/>
              <a:gdLst/>
              <a:ahLst/>
              <a:cxnLst/>
              <a:rect l="l" t="t" r="r" b="b"/>
              <a:pathLst>
                <a:path w="1555373" h="1826558">
                  <a:moveTo>
                    <a:pt x="22286" y="0"/>
                  </a:moveTo>
                  <a:lnTo>
                    <a:pt x="1533087" y="0"/>
                  </a:lnTo>
                  <a:cubicBezTo>
                    <a:pt x="1538997" y="0"/>
                    <a:pt x="1544666" y="2348"/>
                    <a:pt x="1548845" y="6527"/>
                  </a:cubicBezTo>
                  <a:cubicBezTo>
                    <a:pt x="1553025" y="10707"/>
                    <a:pt x="1555373" y="16376"/>
                    <a:pt x="1555373" y="22286"/>
                  </a:cubicBezTo>
                  <a:lnTo>
                    <a:pt x="1555373" y="1804272"/>
                  </a:lnTo>
                  <a:cubicBezTo>
                    <a:pt x="1555373" y="1816580"/>
                    <a:pt x="1545395" y="1826558"/>
                    <a:pt x="1533087" y="1826558"/>
                  </a:cubicBezTo>
                  <a:lnTo>
                    <a:pt x="22286" y="1826558"/>
                  </a:lnTo>
                  <a:cubicBezTo>
                    <a:pt x="9978" y="1826558"/>
                    <a:pt x="0" y="1816580"/>
                    <a:pt x="0" y="1804272"/>
                  </a:cubicBezTo>
                  <a:lnTo>
                    <a:pt x="0" y="22286"/>
                  </a:lnTo>
                  <a:cubicBezTo>
                    <a:pt x="0" y="16376"/>
                    <a:pt x="2348" y="10707"/>
                    <a:pt x="6527" y="6527"/>
                  </a:cubicBezTo>
                  <a:cubicBezTo>
                    <a:pt x="10707" y="2348"/>
                    <a:pt x="16376" y="0"/>
                    <a:pt x="22286" y="0"/>
                  </a:cubicBezTo>
                  <a:close/>
                </a:path>
              </a:pathLst>
            </a:custGeom>
            <a:solidFill>
              <a:srgbClr val="F1898C">
                <a:alpha val="40000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47625"/>
              <a:ext cx="1555373" cy="18741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 rot="-4885531">
            <a:off x="17530813" y="4936717"/>
            <a:ext cx="1338372" cy="1341727"/>
          </a:xfrm>
          <a:custGeom>
            <a:avLst/>
            <a:gdLst/>
            <a:ahLst/>
            <a:cxnLst/>
            <a:rect l="l" t="t" r="r" b="b"/>
            <a:pathLst>
              <a:path w="1338372" h="1341727">
                <a:moveTo>
                  <a:pt x="0" y="0"/>
                </a:moveTo>
                <a:lnTo>
                  <a:pt x="1338372" y="0"/>
                </a:lnTo>
                <a:lnTo>
                  <a:pt x="1338372" y="1341726"/>
                </a:lnTo>
                <a:lnTo>
                  <a:pt x="0" y="13417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6" name="TextBox 16"/>
          <p:cNvSpPr txBox="1"/>
          <p:nvPr/>
        </p:nvSpPr>
        <p:spPr>
          <a:xfrm>
            <a:off x="6226637" y="949524"/>
            <a:ext cx="5834726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dirty="0">
                <a:solidFill>
                  <a:srgbClr val="004AAD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CATEGORY ANALYSIS</a:t>
            </a:r>
          </a:p>
        </p:txBody>
      </p:sp>
      <p:sp>
        <p:nvSpPr>
          <p:cNvPr id="17" name="Freeform 17"/>
          <p:cNvSpPr/>
          <p:nvPr/>
        </p:nvSpPr>
        <p:spPr>
          <a:xfrm rot="8498823">
            <a:off x="17053635" y="-50293"/>
            <a:ext cx="1285177" cy="2326113"/>
          </a:xfrm>
          <a:custGeom>
            <a:avLst/>
            <a:gdLst/>
            <a:ahLst/>
            <a:cxnLst/>
            <a:rect l="l" t="t" r="r" b="b"/>
            <a:pathLst>
              <a:path w="1285177" h="2326113">
                <a:moveTo>
                  <a:pt x="0" y="0"/>
                </a:moveTo>
                <a:lnTo>
                  <a:pt x="1285178" y="0"/>
                </a:lnTo>
                <a:lnTo>
                  <a:pt x="1285178" y="2326113"/>
                </a:lnTo>
                <a:lnTo>
                  <a:pt x="0" y="23261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18" name="Group 18"/>
          <p:cNvGrpSpPr/>
          <p:nvPr/>
        </p:nvGrpSpPr>
        <p:grpSpPr>
          <a:xfrm>
            <a:off x="1398960" y="2999947"/>
            <a:ext cx="9585793" cy="301068"/>
            <a:chOff x="0" y="0"/>
            <a:chExt cx="12781057" cy="401424"/>
          </a:xfrm>
        </p:grpSpPr>
        <p:sp>
          <p:nvSpPr>
            <p:cNvPr id="19" name="TextBox 19"/>
            <p:cNvSpPr txBox="1"/>
            <p:nvPr/>
          </p:nvSpPr>
          <p:spPr>
            <a:xfrm>
              <a:off x="0" y="-38100"/>
              <a:ext cx="2930178" cy="4395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36535" lvl="1" indent="-218268" algn="ctr">
                <a:lnSpc>
                  <a:spcPts val="2830"/>
                </a:lnSpc>
                <a:buFont typeface="Arial"/>
                <a:buChar char="•"/>
              </a:pPr>
              <a:r>
                <a:rPr lang="en-US" sz="2021" spc="287" dirty="0">
                  <a:solidFill>
                    <a:srgbClr val="666666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CLASSIC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3336414" y="-38100"/>
              <a:ext cx="3028501" cy="4395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36535" lvl="1" indent="-218268" algn="ctr">
                <a:lnSpc>
                  <a:spcPts val="2830"/>
                </a:lnSpc>
                <a:buFont typeface="Arial"/>
                <a:buChar char="•"/>
              </a:pPr>
              <a:r>
                <a:rPr lang="en-US" sz="2021" spc="287" dirty="0">
                  <a:solidFill>
                    <a:srgbClr val="666666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VEGGIE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9444643" y="-38100"/>
              <a:ext cx="3336414" cy="4395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36535" lvl="1" indent="-218268" algn="ctr">
                <a:lnSpc>
                  <a:spcPts val="2830"/>
                </a:lnSpc>
                <a:buFont typeface="Arial"/>
                <a:buChar char="•"/>
              </a:pPr>
              <a:r>
                <a:rPr lang="en-US" sz="2021" spc="287" dirty="0">
                  <a:solidFill>
                    <a:srgbClr val="666666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SUPREME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6364915" y="-38100"/>
              <a:ext cx="2881017" cy="4395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36535" lvl="1" indent="-218268" algn="ctr">
                <a:lnSpc>
                  <a:spcPts val="2830"/>
                </a:lnSpc>
                <a:buFont typeface="Arial"/>
                <a:buChar char="•"/>
              </a:pPr>
              <a:r>
                <a:rPr lang="en-US" sz="2021" spc="287" dirty="0">
                  <a:solidFill>
                    <a:srgbClr val="666666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CHICKENE</a:t>
              </a:r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1514444" y="8049889"/>
            <a:ext cx="9354824" cy="701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spc="140" dirty="0">
                <a:solidFill>
                  <a:srgbClr val="D8404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CLASSIC CATEGORY GENERATED THE HIGHEST REVENUE AND QUANTITY SOLD</a:t>
            </a:r>
          </a:p>
        </p:txBody>
      </p:sp>
      <p:sp>
        <p:nvSpPr>
          <p:cNvPr id="24" name="Freeform 24"/>
          <p:cNvSpPr/>
          <p:nvPr/>
        </p:nvSpPr>
        <p:spPr>
          <a:xfrm rot="2063558">
            <a:off x="10489283" y="8794653"/>
            <a:ext cx="1285177" cy="2326113"/>
          </a:xfrm>
          <a:custGeom>
            <a:avLst/>
            <a:gdLst/>
            <a:ahLst/>
            <a:cxnLst/>
            <a:rect l="l" t="t" r="r" b="b"/>
            <a:pathLst>
              <a:path w="1285177" h="2326113">
                <a:moveTo>
                  <a:pt x="0" y="0"/>
                </a:moveTo>
                <a:lnTo>
                  <a:pt x="1285178" y="0"/>
                </a:lnTo>
                <a:lnTo>
                  <a:pt x="1285178" y="2326112"/>
                </a:lnTo>
                <a:lnTo>
                  <a:pt x="0" y="23261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pic>
        <p:nvPicPr>
          <p:cNvPr id="25" name="Picture 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84973" y="2775960"/>
            <a:ext cx="7115476" cy="7259513"/>
          </a:xfrm>
          <a:prstGeom prst="rect">
            <a:avLst/>
          </a:prstGeom>
        </p:spPr>
      </p:pic>
      <p:sp>
        <p:nvSpPr>
          <p:cNvPr id="26" name="TextBox 26"/>
          <p:cNvSpPr txBox="1"/>
          <p:nvPr/>
        </p:nvSpPr>
        <p:spPr>
          <a:xfrm>
            <a:off x="12662056" y="2511710"/>
            <a:ext cx="3819956" cy="789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 dirty="0">
                <a:solidFill>
                  <a:srgbClr val="1836B2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CATEGORY WISE REVENUE ANALYSIS</a:t>
            </a:r>
          </a:p>
        </p:txBody>
      </p:sp>
      <p:grpSp>
        <p:nvGrpSpPr>
          <p:cNvPr id="27" name="Group 27"/>
          <p:cNvGrpSpPr/>
          <p:nvPr/>
        </p:nvGrpSpPr>
        <p:grpSpPr>
          <a:xfrm>
            <a:off x="1734298" y="3460398"/>
            <a:ext cx="8915117" cy="4475191"/>
            <a:chOff x="0" y="0"/>
            <a:chExt cx="2348014" cy="1178651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2348014" cy="1178651"/>
            </a:xfrm>
            <a:custGeom>
              <a:avLst/>
              <a:gdLst/>
              <a:ahLst/>
              <a:cxnLst/>
              <a:rect l="l" t="t" r="r" b="b"/>
              <a:pathLst>
                <a:path w="2348014" h="1178651">
                  <a:moveTo>
                    <a:pt x="14763" y="0"/>
                  </a:moveTo>
                  <a:lnTo>
                    <a:pt x="2333252" y="0"/>
                  </a:lnTo>
                  <a:cubicBezTo>
                    <a:pt x="2337167" y="0"/>
                    <a:pt x="2340922" y="1555"/>
                    <a:pt x="2343690" y="4324"/>
                  </a:cubicBezTo>
                  <a:cubicBezTo>
                    <a:pt x="2346459" y="7093"/>
                    <a:pt x="2348014" y="10848"/>
                    <a:pt x="2348014" y="14763"/>
                  </a:cubicBezTo>
                  <a:lnTo>
                    <a:pt x="2348014" y="1163888"/>
                  </a:lnTo>
                  <a:cubicBezTo>
                    <a:pt x="2348014" y="1167804"/>
                    <a:pt x="2346459" y="1171559"/>
                    <a:pt x="2343690" y="1174327"/>
                  </a:cubicBezTo>
                  <a:cubicBezTo>
                    <a:pt x="2340922" y="1177096"/>
                    <a:pt x="2337167" y="1178651"/>
                    <a:pt x="2333252" y="1178651"/>
                  </a:cubicBezTo>
                  <a:lnTo>
                    <a:pt x="14763" y="1178651"/>
                  </a:lnTo>
                  <a:cubicBezTo>
                    <a:pt x="10848" y="1178651"/>
                    <a:pt x="7093" y="1177096"/>
                    <a:pt x="4324" y="1174327"/>
                  </a:cubicBezTo>
                  <a:cubicBezTo>
                    <a:pt x="1555" y="1171559"/>
                    <a:pt x="0" y="1167804"/>
                    <a:pt x="0" y="1163888"/>
                  </a:cubicBezTo>
                  <a:lnTo>
                    <a:pt x="0" y="14763"/>
                  </a:lnTo>
                  <a:cubicBezTo>
                    <a:pt x="0" y="10848"/>
                    <a:pt x="1555" y="7093"/>
                    <a:pt x="4324" y="4324"/>
                  </a:cubicBezTo>
                  <a:cubicBezTo>
                    <a:pt x="7093" y="1555"/>
                    <a:pt x="10848" y="0"/>
                    <a:pt x="14763" y="0"/>
                  </a:cubicBezTo>
                  <a:close/>
                </a:path>
              </a:pathLst>
            </a:custGeom>
            <a:solidFill>
              <a:srgbClr val="F1898C">
                <a:alpha val="40000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-47625"/>
              <a:ext cx="2348014" cy="12262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pic>
        <p:nvPicPr>
          <p:cNvPr id="30" name="Picture 3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96478" y="3290257"/>
            <a:ext cx="9149229" cy="5322098"/>
          </a:xfrm>
          <a:prstGeom prst="rect">
            <a:avLst/>
          </a:prstGeom>
        </p:spPr>
      </p:pic>
      <p:sp>
        <p:nvSpPr>
          <p:cNvPr id="31" name="TextBox 31"/>
          <p:cNvSpPr txBox="1"/>
          <p:nvPr/>
        </p:nvSpPr>
        <p:spPr>
          <a:xfrm>
            <a:off x="2153724" y="3733087"/>
            <a:ext cx="8046982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dirty="0">
                <a:solidFill>
                  <a:srgbClr val="1836B2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BEST SELLING PIZZA BY CATEGORY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484538" y="2284987"/>
            <a:ext cx="9767751" cy="388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77"/>
              </a:lnSpc>
            </a:pPr>
            <a:r>
              <a:rPr lang="en-US" sz="2341" dirty="0">
                <a:solidFill>
                  <a:srgbClr val="1836B2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THE PIZZA SHOP OFFERS FOUR CATEGORIES 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2602433" y="8993773"/>
            <a:ext cx="8046982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spc="140" dirty="0">
                <a:solidFill>
                  <a:srgbClr val="1836B2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* REVENUE VALUES IN RUPEES ₹</a:t>
            </a:r>
          </a:p>
        </p:txBody>
      </p:sp>
      <p:sp>
        <p:nvSpPr>
          <p:cNvPr id="34" name="Freeform 34"/>
          <p:cNvSpPr/>
          <p:nvPr/>
        </p:nvSpPr>
        <p:spPr>
          <a:xfrm rot="2798595">
            <a:off x="-657060" y="-325107"/>
            <a:ext cx="2447294" cy="2054908"/>
          </a:xfrm>
          <a:custGeom>
            <a:avLst/>
            <a:gdLst/>
            <a:ahLst/>
            <a:cxnLst/>
            <a:rect l="l" t="t" r="r" b="b"/>
            <a:pathLst>
              <a:path w="2447294" h="2054908">
                <a:moveTo>
                  <a:pt x="0" y="0"/>
                </a:moveTo>
                <a:lnTo>
                  <a:pt x="2447295" y="0"/>
                </a:lnTo>
                <a:lnTo>
                  <a:pt x="2447295" y="2054908"/>
                </a:lnTo>
                <a:lnTo>
                  <a:pt x="0" y="205490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8761" r="-22792" b="-4384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5" name="Freeform 35"/>
          <p:cNvSpPr/>
          <p:nvPr/>
        </p:nvSpPr>
        <p:spPr>
          <a:xfrm rot="2798595">
            <a:off x="16091412" y="8685362"/>
            <a:ext cx="2447294" cy="2054908"/>
          </a:xfrm>
          <a:custGeom>
            <a:avLst/>
            <a:gdLst/>
            <a:ahLst/>
            <a:cxnLst/>
            <a:rect l="l" t="t" r="r" b="b"/>
            <a:pathLst>
              <a:path w="2447294" h="2054908">
                <a:moveTo>
                  <a:pt x="0" y="0"/>
                </a:moveTo>
                <a:lnTo>
                  <a:pt x="2447294" y="0"/>
                </a:lnTo>
                <a:lnTo>
                  <a:pt x="2447294" y="2054908"/>
                </a:lnTo>
                <a:lnTo>
                  <a:pt x="0" y="205490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8761" r="-22792" b="-4384"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  <p:bldP spid="8" grpId="0" animBg="1"/>
      <p:bldP spid="9" grpId="0" animBg="1"/>
      <p:bldP spid="11" grpId="0" animBg="1"/>
      <p:bldP spid="16" grpId="0"/>
      <p:bldP spid="17" grpId="0" animBg="1"/>
      <p:bldP spid="23" grpId="0"/>
      <p:bldP spid="26" grpId="0"/>
      <p:bldP spid="31" grpId="0"/>
      <p:bldP spid="32" grpId="0"/>
      <p:bldP spid="33" grpId="0"/>
      <p:bldP spid="34" grpId="0" animBg="1"/>
      <p:bldP spid="3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BA0818">
                <a:alpha val="100000"/>
              </a:srgbClr>
            </a:gs>
            <a:gs pos="100000">
              <a:srgbClr val="830007">
                <a:alpha val="100000"/>
              </a:srgb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84830" y="2066034"/>
            <a:ext cx="17199709" cy="7646254"/>
            <a:chOff x="0" y="0"/>
            <a:chExt cx="4529965" cy="201382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529965" cy="2013828"/>
            </a:xfrm>
            <a:custGeom>
              <a:avLst/>
              <a:gdLst/>
              <a:ahLst/>
              <a:cxnLst/>
              <a:rect l="l" t="t" r="r" b="b"/>
              <a:pathLst>
                <a:path w="4529965" h="2013828">
                  <a:moveTo>
                    <a:pt x="25657" y="0"/>
                  </a:moveTo>
                  <a:lnTo>
                    <a:pt x="4504308" y="0"/>
                  </a:lnTo>
                  <a:cubicBezTo>
                    <a:pt x="4511112" y="0"/>
                    <a:pt x="4517638" y="2703"/>
                    <a:pt x="4522450" y="7515"/>
                  </a:cubicBezTo>
                  <a:cubicBezTo>
                    <a:pt x="4527262" y="12326"/>
                    <a:pt x="4529965" y="18852"/>
                    <a:pt x="4529965" y="25657"/>
                  </a:cubicBezTo>
                  <a:lnTo>
                    <a:pt x="4529965" y="1988171"/>
                  </a:lnTo>
                  <a:cubicBezTo>
                    <a:pt x="4529965" y="1994976"/>
                    <a:pt x="4527262" y="2001502"/>
                    <a:pt x="4522450" y="2006314"/>
                  </a:cubicBezTo>
                  <a:cubicBezTo>
                    <a:pt x="4517638" y="2011125"/>
                    <a:pt x="4511112" y="2013828"/>
                    <a:pt x="4504308" y="2013828"/>
                  </a:cubicBezTo>
                  <a:lnTo>
                    <a:pt x="25657" y="2013828"/>
                  </a:lnTo>
                  <a:cubicBezTo>
                    <a:pt x="18852" y="2013828"/>
                    <a:pt x="12326" y="2011125"/>
                    <a:pt x="7515" y="2006314"/>
                  </a:cubicBezTo>
                  <a:cubicBezTo>
                    <a:pt x="2703" y="2001502"/>
                    <a:pt x="0" y="1994976"/>
                    <a:pt x="0" y="1988171"/>
                  </a:cubicBezTo>
                  <a:lnTo>
                    <a:pt x="0" y="25657"/>
                  </a:lnTo>
                  <a:cubicBezTo>
                    <a:pt x="0" y="18852"/>
                    <a:pt x="2703" y="12326"/>
                    <a:pt x="7515" y="7515"/>
                  </a:cubicBezTo>
                  <a:cubicBezTo>
                    <a:pt x="12326" y="2703"/>
                    <a:pt x="18852" y="0"/>
                    <a:pt x="25657" y="0"/>
                  </a:cubicBezTo>
                  <a:close/>
                </a:path>
              </a:pathLst>
            </a:custGeom>
            <a:solidFill>
              <a:srgbClr val="F4F6FC">
                <a:alpha val="89804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529965" cy="20519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410209" lvl="1" indent="-205105" algn="ctr">
                <a:lnSpc>
                  <a:spcPts val="2659"/>
                </a:lnSpc>
                <a:buFont typeface="Arial"/>
                <a:buChar char="•"/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-3755670">
            <a:off x="-136535" y="4185850"/>
            <a:ext cx="1285177" cy="2326113"/>
          </a:xfrm>
          <a:custGeom>
            <a:avLst/>
            <a:gdLst/>
            <a:ahLst/>
            <a:cxnLst/>
            <a:rect l="l" t="t" r="r" b="b"/>
            <a:pathLst>
              <a:path w="1285177" h="2326113">
                <a:moveTo>
                  <a:pt x="0" y="0"/>
                </a:moveTo>
                <a:lnTo>
                  <a:pt x="1285177" y="0"/>
                </a:lnTo>
                <a:lnTo>
                  <a:pt x="1285177" y="2326113"/>
                </a:lnTo>
                <a:lnTo>
                  <a:pt x="0" y="23261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>
            <a:off x="2153724" y="9430513"/>
            <a:ext cx="1338372" cy="1341727"/>
          </a:xfrm>
          <a:custGeom>
            <a:avLst/>
            <a:gdLst/>
            <a:ahLst/>
            <a:cxnLst/>
            <a:rect l="l" t="t" r="r" b="b"/>
            <a:pathLst>
              <a:path w="1338372" h="1341727">
                <a:moveTo>
                  <a:pt x="0" y="0"/>
                </a:moveTo>
                <a:lnTo>
                  <a:pt x="1338372" y="0"/>
                </a:lnTo>
                <a:lnTo>
                  <a:pt x="1338372" y="1341727"/>
                </a:lnTo>
                <a:lnTo>
                  <a:pt x="0" y="13417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" name="Freeform 8"/>
          <p:cNvSpPr/>
          <p:nvPr/>
        </p:nvSpPr>
        <p:spPr>
          <a:xfrm rot="87700">
            <a:off x="6878250" y="656390"/>
            <a:ext cx="3729023" cy="1081417"/>
          </a:xfrm>
          <a:custGeom>
            <a:avLst/>
            <a:gdLst/>
            <a:ahLst/>
            <a:cxnLst/>
            <a:rect l="l" t="t" r="r" b="b"/>
            <a:pathLst>
              <a:path w="3729023" h="1081417">
                <a:moveTo>
                  <a:pt x="0" y="0"/>
                </a:moveTo>
                <a:lnTo>
                  <a:pt x="3729024" y="0"/>
                </a:lnTo>
                <a:lnTo>
                  <a:pt x="3729024" y="1081417"/>
                </a:lnTo>
                <a:lnTo>
                  <a:pt x="0" y="108141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9" name="Freeform 9"/>
          <p:cNvSpPr/>
          <p:nvPr/>
        </p:nvSpPr>
        <p:spPr>
          <a:xfrm>
            <a:off x="4121662" y="612035"/>
            <a:ext cx="1338372" cy="1341727"/>
          </a:xfrm>
          <a:custGeom>
            <a:avLst/>
            <a:gdLst/>
            <a:ahLst/>
            <a:cxnLst/>
            <a:rect l="l" t="t" r="r" b="b"/>
            <a:pathLst>
              <a:path w="1338372" h="1341727">
                <a:moveTo>
                  <a:pt x="0" y="0"/>
                </a:moveTo>
                <a:lnTo>
                  <a:pt x="1338372" y="0"/>
                </a:lnTo>
                <a:lnTo>
                  <a:pt x="1338372" y="1341727"/>
                </a:lnTo>
                <a:lnTo>
                  <a:pt x="0" y="13417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11" name="Group 11"/>
          <p:cNvGrpSpPr/>
          <p:nvPr/>
        </p:nvGrpSpPr>
        <p:grpSpPr>
          <a:xfrm>
            <a:off x="11384528" y="2154601"/>
            <a:ext cx="6341426" cy="6903711"/>
            <a:chOff x="0" y="0"/>
            <a:chExt cx="1670170" cy="1818261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670170" cy="1818261"/>
            </a:xfrm>
            <a:custGeom>
              <a:avLst/>
              <a:gdLst/>
              <a:ahLst/>
              <a:cxnLst/>
              <a:rect l="l" t="t" r="r" b="b"/>
              <a:pathLst>
                <a:path w="1670170" h="1818261">
                  <a:moveTo>
                    <a:pt x="20754" y="0"/>
                  </a:moveTo>
                  <a:lnTo>
                    <a:pt x="1649415" y="0"/>
                  </a:lnTo>
                  <a:cubicBezTo>
                    <a:pt x="1660878" y="0"/>
                    <a:pt x="1670170" y="9292"/>
                    <a:pt x="1670170" y="20754"/>
                  </a:cubicBezTo>
                  <a:lnTo>
                    <a:pt x="1670170" y="1797507"/>
                  </a:lnTo>
                  <a:cubicBezTo>
                    <a:pt x="1670170" y="1808969"/>
                    <a:pt x="1660878" y="1818261"/>
                    <a:pt x="1649415" y="1818261"/>
                  </a:cubicBezTo>
                  <a:lnTo>
                    <a:pt x="20754" y="1818261"/>
                  </a:lnTo>
                  <a:cubicBezTo>
                    <a:pt x="15250" y="1818261"/>
                    <a:pt x="9971" y="1816075"/>
                    <a:pt x="6079" y="1812182"/>
                  </a:cubicBezTo>
                  <a:cubicBezTo>
                    <a:pt x="2187" y="1808290"/>
                    <a:pt x="0" y="1803011"/>
                    <a:pt x="0" y="1797507"/>
                  </a:cubicBezTo>
                  <a:lnTo>
                    <a:pt x="0" y="20754"/>
                  </a:lnTo>
                  <a:cubicBezTo>
                    <a:pt x="0" y="15250"/>
                    <a:pt x="2187" y="9971"/>
                    <a:pt x="6079" y="6079"/>
                  </a:cubicBezTo>
                  <a:cubicBezTo>
                    <a:pt x="9971" y="2187"/>
                    <a:pt x="15250" y="0"/>
                    <a:pt x="20754" y="0"/>
                  </a:cubicBezTo>
                  <a:close/>
                </a:path>
              </a:pathLst>
            </a:custGeom>
            <a:solidFill>
              <a:srgbClr val="F1898C">
                <a:alpha val="40000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1670170" cy="18658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49115" y="3055405"/>
            <a:ext cx="7003462" cy="6358839"/>
          </a:xfrm>
          <a:prstGeom prst="rect">
            <a:avLst/>
          </a:prstGeom>
        </p:spPr>
      </p:pic>
      <p:sp>
        <p:nvSpPr>
          <p:cNvPr id="16" name="Freeform 16"/>
          <p:cNvSpPr/>
          <p:nvPr/>
        </p:nvSpPr>
        <p:spPr>
          <a:xfrm rot="2063558">
            <a:off x="11460397" y="8463394"/>
            <a:ext cx="1094838" cy="1981608"/>
          </a:xfrm>
          <a:custGeom>
            <a:avLst/>
            <a:gdLst/>
            <a:ahLst/>
            <a:cxnLst/>
            <a:rect l="l" t="t" r="r" b="b"/>
            <a:pathLst>
              <a:path w="1094838" h="1981608">
                <a:moveTo>
                  <a:pt x="0" y="0"/>
                </a:moveTo>
                <a:lnTo>
                  <a:pt x="1094838" y="0"/>
                </a:lnTo>
                <a:lnTo>
                  <a:pt x="1094838" y="1981608"/>
                </a:lnTo>
                <a:lnTo>
                  <a:pt x="0" y="19816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7" name="TextBox 17"/>
          <p:cNvSpPr txBox="1"/>
          <p:nvPr/>
        </p:nvSpPr>
        <p:spPr>
          <a:xfrm>
            <a:off x="6191857" y="912461"/>
            <a:ext cx="4908558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dirty="0">
                <a:solidFill>
                  <a:srgbClr val="004AAD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SIZE ANALYSIS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342824" y="2306964"/>
            <a:ext cx="5083572" cy="3962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 dirty="0">
                <a:solidFill>
                  <a:srgbClr val="1836B2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SIZE WISE REVENUE ANALYSIS</a:t>
            </a:r>
          </a:p>
        </p:txBody>
      </p:sp>
      <p:sp>
        <p:nvSpPr>
          <p:cNvPr id="19" name="Freeform 19"/>
          <p:cNvSpPr/>
          <p:nvPr/>
        </p:nvSpPr>
        <p:spPr>
          <a:xfrm rot="8498823">
            <a:off x="17490984" y="1912585"/>
            <a:ext cx="1285177" cy="2326113"/>
          </a:xfrm>
          <a:custGeom>
            <a:avLst/>
            <a:gdLst/>
            <a:ahLst/>
            <a:cxnLst/>
            <a:rect l="l" t="t" r="r" b="b"/>
            <a:pathLst>
              <a:path w="1285177" h="2326113">
                <a:moveTo>
                  <a:pt x="0" y="0"/>
                </a:moveTo>
                <a:lnTo>
                  <a:pt x="1285178" y="0"/>
                </a:lnTo>
                <a:lnTo>
                  <a:pt x="1285178" y="2326112"/>
                </a:lnTo>
                <a:lnTo>
                  <a:pt x="0" y="23261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0" name="TextBox 20"/>
          <p:cNvSpPr txBox="1"/>
          <p:nvPr/>
        </p:nvSpPr>
        <p:spPr>
          <a:xfrm>
            <a:off x="1484538" y="2378175"/>
            <a:ext cx="9767751" cy="388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77"/>
              </a:lnSpc>
            </a:pPr>
            <a:r>
              <a:rPr lang="en-US" sz="2341" dirty="0">
                <a:solidFill>
                  <a:srgbClr val="1836B2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THE PIZZA SHOP OFFERS  PIZZAS IN 5 SIZES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666496" y="8451210"/>
            <a:ext cx="9354824" cy="701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spc="284" dirty="0">
                <a:solidFill>
                  <a:srgbClr val="D8404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'S' SIZE SELLS THE MOST IN QUANTITY, WHILE 'L' SIZE GENERATES THE HIGHEST REVENUE.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1666496" y="3325189"/>
            <a:ext cx="9205791" cy="4821221"/>
            <a:chOff x="0" y="0"/>
            <a:chExt cx="2424570" cy="1269787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2424570" cy="1269787"/>
            </a:xfrm>
            <a:custGeom>
              <a:avLst/>
              <a:gdLst/>
              <a:ahLst/>
              <a:cxnLst/>
              <a:rect l="l" t="t" r="r" b="b"/>
              <a:pathLst>
                <a:path w="2424570" h="1269787">
                  <a:moveTo>
                    <a:pt x="14297" y="0"/>
                  </a:moveTo>
                  <a:lnTo>
                    <a:pt x="2410274" y="0"/>
                  </a:lnTo>
                  <a:cubicBezTo>
                    <a:pt x="2414065" y="0"/>
                    <a:pt x="2417702" y="1506"/>
                    <a:pt x="2420383" y="4187"/>
                  </a:cubicBezTo>
                  <a:cubicBezTo>
                    <a:pt x="2423064" y="6869"/>
                    <a:pt x="2424570" y="10505"/>
                    <a:pt x="2424570" y="14297"/>
                  </a:cubicBezTo>
                  <a:lnTo>
                    <a:pt x="2424570" y="1255490"/>
                  </a:lnTo>
                  <a:cubicBezTo>
                    <a:pt x="2424570" y="1263386"/>
                    <a:pt x="2418170" y="1269787"/>
                    <a:pt x="2410274" y="1269787"/>
                  </a:cubicBezTo>
                  <a:lnTo>
                    <a:pt x="14297" y="1269787"/>
                  </a:lnTo>
                  <a:cubicBezTo>
                    <a:pt x="10505" y="1269787"/>
                    <a:pt x="6869" y="1268280"/>
                    <a:pt x="4187" y="1265599"/>
                  </a:cubicBezTo>
                  <a:cubicBezTo>
                    <a:pt x="1506" y="1262918"/>
                    <a:pt x="0" y="1259282"/>
                    <a:pt x="0" y="1255490"/>
                  </a:cubicBezTo>
                  <a:lnTo>
                    <a:pt x="0" y="14297"/>
                  </a:lnTo>
                  <a:cubicBezTo>
                    <a:pt x="0" y="10505"/>
                    <a:pt x="1506" y="6869"/>
                    <a:pt x="4187" y="4187"/>
                  </a:cubicBezTo>
                  <a:cubicBezTo>
                    <a:pt x="6869" y="1506"/>
                    <a:pt x="10505" y="0"/>
                    <a:pt x="14297" y="0"/>
                  </a:cubicBezTo>
                  <a:close/>
                </a:path>
              </a:pathLst>
            </a:custGeom>
            <a:solidFill>
              <a:srgbClr val="F1898C">
                <a:alpha val="40000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-47625"/>
              <a:ext cx="2424570" cy="13174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1913330" y="3629989"/>
            <a:ext cx="8046982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 dirty="0">
                <a:solidFill>
                  <a:srgbClr val="1836B2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BEST-SELLING PIZZA BY  SIZES</a:t>
            </a:r>
          </a:p>
        </p:txBody>
      </p:sp>
      <p:grpSp>
        <p:nvGrpSpPr>
          <p:cNvPr id="26" name="Group 26"/>
          <p:cNvGrpSpPr/>
          <p:nvPr/>
        </p:nvGrpSpPr>
        <p:grpSpPr>
          <a:xfrm>
            <a:off x="1517462" y="2950538"/>
            <a:ext cx="9734826" cy="374650"/>
            <a:chOff x="0" y="0"/>
            <a:chExt cx="12979768" cy="499533"/>
          </a:xfrm>
        </p:grpSpPr>
        <p:sp>
          <p:nvSpPr>
            <p:cNvPr id="27" name="TextBox 27"/>
            <p:cNvSpPr txBox="1"/>
            <p:nvPr/>
          </p:nvSpPr>
          <p:spPr>
            <a:xfrm>
              <a:off x="0" y="-47625"/>
              <a:ext cx="2930178" cy="5471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39749" lvl="1" indent="-269875" algn="ctr">
                <a:lnSpc>
                  <a:spcPts val="3499"/>
                </a:lnSpc>
                <a:buFont typeface="Arial"/>
                <a:buChar char="•"/>
              </a:pPr>
              <a:r>
                <a:rPr lang="en-US" sz="2499" spc="354">
                  <a:solidFill>
                    <a:srgbClr val="666666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S</a:t>
              </a:r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2434134" y="-47625"/>
              <a:ext cx="2389404" cy="5471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39749" lvl="1" indent="-269875" algn="ctr">
                <a:lnSpc>
                  <a:spcPts val="3499"/>
                </a:lnSpc>
                <a:buFont typeface="Arial"/>
                <a:buChar char="•"/>
              </a:pPr>
              <a:r>
                <a:rPr lang="en-US" sz="2499" spc="354" dirty="0">
                  <a:solidFill>
                    <a:srgbClr val="666666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M</a:t>
              </a:r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7904878" y="-47625"/>
              <a:ext cx="2632646" cy="5471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39749" lvl="1" indent="-269875" algn="ctr">
                <a:lnSpc>
                  <a:spcPts val="3499"/>
                </a:lnSpc>
                <a:buFont typeface="Arial"/>
                <a:buChar char="•"/>
              </a:pPr>
              <a:r>
                <a:rPr lang="en-US" sz="2499" spc="354">
                  <a:solidFill>
                    <a:srgbClr val="666666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XL</a:t>
              </a:r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5462635" y="-47625"/>
              <a:ext cx="2280523" cy="5471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39749" lvl="1" indent="-269875" algn="ctr">
                <a:lnSpc>
                  <a:spcPts val="3499"/>
                </a:lnSpc>
                <a:buFont typeface="Arial"/>
                <a:buChar char="•"/>
              </a:pPr>
              <a:r>
                <a:rPr lang="en-US" sz="2499" spc="354">
                  <a:solidFill>
                    <a:srgbClr val="666666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L</a:t>
              </a:r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10347122" y="-47625"/>
              <a:ext cx="2632646" cy="4497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31802" lvl="1" indent="-215901" algn="ctr">
                <a:lnSpc>
                  <a:spcPts val="2800"/>
                </a:lnSpc>
                <a:buFont typeface="Arial"/>
                <a:buChar char="•"/>
              </a:pPr>
              <a:r>
                <a:rPr lang="en-US" sz="2000" spc="284">
                  <a:solidFill>
                    <a:srgbClr val="666666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XXL</a:t>
              </a:r>
            </a:p>
          </p:txBody>
        </p:sp>
      </p:grpSp>
      <p:pic>
        <p:nvPicPr>
          <p:cNvPr id="32" name="Picture 3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1604" y="2902569"/>
            <a:ext cx="10736029" cy="5916504"/>
          </a:xfrm>
          <a:prstGeom prst="rect">
            <a:avLst/>
          </a:prstGeom>
        </p:spPr>
      </p:pic>
      <p:sp>
        <p:nvSpPr>
          <p:cNvPr id="33" name="Freeform 33"/>
          <p:cNvSpPr/>
          <p:nvPr/>
        </p:nvSpPr>
        <p:spPr>
          <a:xfrm>
            <a:off x="12526585" y="346914"/>
            <a:ext cx="1417600" cy="1417927"/>
          </a:xfrm>
          <a:custGeom>
            <a:avLst/>
            <a:gdLst/>
            <a:ahLst/>
            <a:cxnLst/>
            <a:rect l="l" t="t" r="r" b="b"/>
            <a:pathLst>
              <a:path w="1417600" h="1417927">
                <a:moveTo>
                  <a:pt x="0" y="0"/>
                </a:moveTo>
                <a:lnTo>
                  <a:pt x="1417599" y="0"/>
                </a:lnTo>
                <a:lnTo>
                  <a:pt x="1417599" y="1417927"/>
                </a:lnTo>
                <a:lnTo>
                  <a:pt x="0" y="14179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806" r="-5374" b="-2806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4" name="TextBox 34"/>
          <p:cNvSpPr txBox="1"/>
          <p:nvPr/>
        </p:nvSpPr>
        <p:spPr>
          <a:xfrm>
            <a:off x="12506159" y="9210675"/>
            <a:ext cx="4089799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spc="284" dirty="0">
                <a:solidFill>
                  <a:srgbClr val="D8404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'" </a:t>
            </a:r>
            <a:r>
              <a:rPr lang="en-US" sz="2000" spc="284" dirty="0">
                <a:solidFill>
                  <a:srgbClr val="004AAD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REVENUE IN RUPEES</a:t>
            </a:r>
          </a:p>
        </p:txBody>
      </p:sp>
      <p:sp>
        <p:nvSpPr>
          <p:cNvPr id="35" name="Freeform 35"/>
          <p:cNvSpPr/>
          <p:nvPr/>
        </p:nvSpPr>
        <p:spPr>
          <a:xfrm rot="2798595">
            <a:off x="-657060" y="-300380"/>
            <a:ext cx="2447294" cy="2054908"/>
          </a:xfrm>
          <a:custGeom>
            <a:avLst/>
            <a:gdLst/>
            <a:ahLst/>
            <a:cxnLst/>
            <a:rect l="l" t="t" r="r" b="b"/>
            <a:pathLst>
              <a:path w="2447294" h="2054908">
                <a:moveTo>
                  <a:pt x="0" y="0"/>
                </a:moveTo>
                <a:lnTo>
                  <a:pt x="2447294" y="0"/>
                </a:lnTo>
                <a:lnTo>
                  <a:pt x="2447294" y="2054908"/>
                </a:lnTo>
                <a:lnTo>
                  <a:pt x="0" y="205490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8761" r="-22792" b="-4384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6" name="Freeform 35">
            <a:extLst>
              <a:ext uri="{FF2B5EF4-FFF2-40B4-BE49-F238E27FC236}">
                <a16:creationId xmlns:a16="http://schemas.microsoft.com/office/drawing/2014/main" id="{044627DF-118A-808F-7503-ED896966D10A}"/>
              </a:ext>
            </a:extLst>
          </p:cNvPr>
          <p:cNvSpPr/>
          <p:nvPr/>
        </p:nvSpPr>
        <p:spPr>
          <a:xfrm rot="2798595">
            <a:off x="16134292" y="8587237"/>
            <a:ext cx="2447294" cy="2054908"/>
          </a:xfrm>
          <a:custGeom>
            <a:avLst/>
            <a:gdLst/>
            <a:ahLst/>
            <a:cxnLst/>
            <a:rect l="l" t="t" r="r" b="b"/>
            <a:pathLst>
              <a:path w="2447294" h="2054908">
                <a:moveTo>
                  <a:pt x="0" y="0"/>
                </a:moveTo>
                <a:lnTo>
                  <a:pt x="2447294" y="0"/>
                </a:lnTo>
                <a:lnTo>
                  <a:pt x="2447294" y="2054908"/>
                </a:lnTo>
                <a:lnTo>
                  <a:pt x="0" y="205490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8761" r="-22792" b="-4384"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  <p:bldP spid="9" grpId="0" animBg="1"/>
      <p:bldP spid="16" grpId="0" animBg="1"/>
      <p:bldP spid="17" grpId="0"/>
      <p:bldP spid="18" grpId="0"/>
      <p:bldP spid="19" grpId="0" animBg="1"/>
      <p:bldP spid="20" grpId="0"/>
      <p:bldP spid="21" grpId="0"/>
      <p:bldP spid="25" grpId="0"/>
      <p:bldP spid="33" grpId="0" animBg="1"/>
      <p:bldP spid="34" grpId="0"/>
      <p:bldP spid="35" grpId="0" animBg="1"/>
      <p:bldP spid="3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BA0818">
                <a:alpha val="100000"/>
              </a:srgbClr>
            </a:gs>
            <a:gs pos="100000">
              <a:srgbClr val="830007">
                <a:alpha val="100000"/>
              </a:srgb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063558">
            <a:off x="11383994" y="8095244"/>
            <a:ext cx="1285177" cy="2326113"/>
          </a:xfrm>
          <a:custGeom>
            <a:avLst/>
            <a:gdLst/>
            <a:ahLst/>
            <a:cxnLst/>
            <a:rect l="l" t="t" r="r" b="b"/>
            <a:pathLst>
              <a:path w="1285177" h="2326113">
                <a:moveTo>
                  <a:pt x="0" y="0"/>
                </a:moveTo>
                <a:lnTo>
                  <a:pt x="1285177" y="0"/>
                </a:lnTo>
                <a:lnTo>
                  <a:pt x="1285177" y="2326112"/>
                </a:lnTo>
                <a:lnTo>
                  <a:pt x="0" y="23261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3" name="Group 3"/>
          <p:cNvGrpSpPr/>
          <p:nvPr/>
        </p:nvGrpSpPr>
        <p:grpSpPr>
          <a:xfrm>
            <a:off x="784830" y="2066034"/>
            <a:ext cx="17199709" cy="7646254"/>
            <a:chOff x="0" y="0"/>
            <a:chExt cx="4529965" cy="201382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529965" cy="2013828"/>
            </a:xfrm>
            <a:custGeom>
              <a:avLst/>
              <a:gdLst/>
              <a:ahLst/>
              <a:cxnLst/>
              <a:rect l="l" t="t" r="r" b="b"/>
              <a:pathLst>
                <a:path w="4529965" h="2013828">
                  <a:moveTo>
                    <a:pt x="25657" y="0"/>
                  </a:moveTo>
                  <a:lnTo>
                    <a:pt x="4504308" y="0"/>
                  </a:lnTo>
                  <a:cubicBezTo>
                    <a:pt x="4511112" y="0"/>
                    <a:pt x="4517638" y="2703"/>
                    <a:pt x="4522450" y="7515"/>
                  </a:cubicBezTo>
                  <a:cubicBezTo>
                    <a:pt x="4527262" y="12326"/>
                    <a:pt x="4529965" y="18852"/>
                    <a:pt x="4529965" y="25657"/>
                  </a:cubicBezTo>
                  <a:lnTo>
                    <a:pt x="4529965" y="1988171"/>
                  </a:lnTo>
                  <a:cubicBezTo>
                    <a:pt x="4529965" y="1994976"/>
                    <a:pt x="4527262" y="2001502"/>
                    <a:pt x="4522450" y="2006314"/>
                  </a:cubicBezTo>
                  <a:cubicBezTo>
                    <a:pt x="4517638" y="2011125"/>
                    <a:pt x="4511112" y="2013828"/>
                    <a:pt x="4504308" y="2013828"/>
                  </a:cubicBezTo>
                  <a:lnTo>
                    <a:pt x="25657" y="2013828"/>
                  </a:lnTo>
                  <a:cubicBezTo>
                    <a:pt x="18852" y="2013828"/>
                    <a:pt x="12326" y="2011125"/>
                    <a:pt x="7515" y="2006314"/>
                  </a:cubicBezTo>
                  <a:cubicBezTo>
                    <a:pt x="2703" y="2001502"/>
                    <a:pt x="0" y="1994976"/>
                    <a:pt x="0" y="1988171"/>
                  </a:cubicBezTo>
                  <a:lnTo>
                    <a:pt x="0" y="25657"/>
                  </a:lnTo>
                  <a:cubicBezTo>
                    <a:pt x="0" y="18852"/>
                    <a:pt x="2703" y="12326"/>
                    <a:pt x="7515" y="7515"/>
                  </a:cubicBezTo>
                  <a:cubicBezTo>
                    <a:pt x="12326" y="2703"/>
                    <a:pt x="18852" y="0"/>
                    <a:pt x="25657" y="0"/>
                  </a:cubicBezTo>
                  <a:close/>
                </a:path>
              </a:pathLst>
            </a:custGeom>
            <a:solidFill>
              <a:srgbClr val="F4F6FC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529965" cy="20519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410209" lvl="1" indent="-205105" algn="ctr">
                <a:lnSpc>
                  <a:spcPts val="2659"/>
                </a:lnSpc>
                <a:buFont typeface="Arial"/>
                <a:buChar char="•"/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rot="-3755670">
            <a:off x="-304395" y="2297342"/>
            <a:ext cx="1285177" cy="2326113"/>
          </a:xfrm>
          <a:custGeom>
            <a:avLst/>
            <a:gdLst/>
            <a:ahLst/>
            <a:cxnLst/>
            <a:rect l="l" t="t" r="r" b="b"/>
            <a:pathLst>
              <a:path w="1285177" h="2326113">
                <a:moveTo>
                  <a:pt x="0" y="0"/>
                </a:moveTo>
                <a:lnTo>
                  <a:pt x="1285177" y="0"/>
                </a:lnTo>
                <a:lnTo>
                  <a:pt x="1285177" y="2326113"/>
                </a:lnTo>
                <a:lnTo>
                  <a:pt x="0" y="23261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0" name="Freeform 10"/>
          <p:cNvSpPr/>
          <p:nvPr/>
        </p:nvSpPr>
        <p:spPr>
          <a:xfrm rot="87700">
            <a:off x="6756478" y="407684"/>
            <a:ext cx="4745515" cy="1376199"/>
          </a:xfrm>
          <a:custGeom>
            <a:avLst/>
            <a:gdLst/>
            <a:ahLst/>
            <a:cxnLst/>
            <a:rect l="l" t="t" r="r" b="b"/>
            <a:pathLst>
              <a:path w="4745515" h="1376199">
                <a:moveTo>
                  <a:pt x="0" y="0"/>
                </a:moveTo>
                <a:lnTo>
                  <a:pt x="4745516" y="0"/>
                </a:lnTo>
                <a:lnTo>
                  <a:pt x="4745516" y="1376199"/>
                </a:lnTo>
                <a:lnTo>
                  <a:pt x="0" y="137619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1" name="Freeform 11"/>
          <p:cNvSpPr/>
          <p:nvPr/>
        </p:nvSpPr>
        <p:spPr>
          <a:xfrm rot="8498823">
            <a:off x="15634980" y="-346774"/>
            <a:ext cx="1285177" cy="2326113"/>
          </a:xfrm>
          <a:custGeom>
            <a:avLst/>
            <a:gdLst/>
            <a:ahLst/>
            <a:cxnLst/>
            <a:rect l="l" t="t" r="r" b="b"/>
            <a:pathLst>
              <a:path w="1285177" h="2326113">
                <a:moveTo>
                  <a:pt x="0" y="0"/>
                </a:moveTo>
                <a:lnTo>
                  <a:pt x="1285178" y="0"/>
                </a:lnTo>
                <a:lnTo>
                  <a:pt x="1285178" y="2326113"/>
                </a:lnTo>
                <a:lnTo>
                  <a:pt x="0" y="23261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2" name="Freeform 12"/>
          <p:cNvSpPr/>
          <p:nvPr/>
        </p:nvSpPr>
        <p:spPr>
          <a:xfrm>
            <a:off x="17142590" y="4195145"/>
            <a:ext cx="1338372" cy="1341727"/>
          </a:xfrm>
          <a:custGeom>
            <a:avLst/>
            <a:gdLst/>
            <a:ahLst/>
            <a:cxnLst/>
            <a:rect l="l" t="t" r="r" b="b"/>
            <a:pathLst>
              <a:path w="1338372" h="1341727">
                <a:moveTo>
                  <a:pt x="0" y="0"/>
                </a:moveTo>
                <a:lnTo>
                  <a:pt x="1338372" y="0"/>
                </a:lnTo>
                <a:lnTo>
                  <a:pt x="1338372" y="1341727"/>
                </a:lnTo>
                <a:lnTo>
                  <a:pt x="0" y="134172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3" name="Freeform 13"/>
          <p:cNvSpPr/>
          <p:nvPr/>
        </p:nvSpPr>
        <p:spPr>
          <a:xfrm rot="-3755670">
            <a:off x="-304395" y="6772533"/>
            <a:ext cx="1285177" cy="2326113"/>
          </a:xfrm>
          <a:custGeom>
            <a:avLst/>
            <a:gdLst/>
            <a:ahLst/>
            <a:cxnLst/>
            <a:rect l="l" t="t" r="r" b="b"/>
            <a:pathLst>
              <a:path w="1285177" h="2326113">
                <a:moveTo>
                  <a:pt x="0" y="0"/>
                </a:moveTo>
                <a:lnTo>
                  <a:pt x="1285177" y="0"/>
                </a:lnTo>
                <a:lnTo>
                  <a:pt x="1285177" y="2326112"/>
                </a:lnTo>
                <a:lnTo>
                  <a:pt x="0" y="23261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15" name="Group 15"/>
          <p:cNvGrpSpPr/>
          <p:nvPr/>
        </p:nvGrpSpPr>
        <p:grpSpPr>
          <a:xfrm>
            <a:off x="7843526" y="2437306"/>
            <a:ext cx="9795486" cy="6903711"/>
            <a:chOff x="0" y="0"/>
            <a:chExt cx="2579881" cy="1818261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579881" cy="1818261"/>
            </a:xfrm>
            <a:custGeom>
              <a:avLst/>
              <a:gdLst/>
              <a:ahLst/>
              <a:cxnLst/>
              <a:rect l="l" t="t" r="r" b="b"/>
              <a:pathLst>
                <a:path w="2579881" h="1818261">
                  <a:moveTo>
                    <a:pt x="13436" y="0"/>
                  </a:moveTo>
                  <a:lnTo>
                    <a:pt x="2566445" y="0"/>
                  </a:lnTo>
                  <a:cubicBezTo>
                    <a:pt x="2573866" y="0"/>
                    <a:pt x="2579881" y="6016"/>
                    <a:pt x="2579881" y="13436"/>
                  </a:cubicBezTo>
                  <a:lnTo>
                    <a:pt x="2579881" y="1804825"/>
                  </a:lnTo>
                  <a:cubicBezTo>
                    <a:pt x="2579881" y="1812246"/>
                    <a:pt x="2573866" y="1818261"/>
                    <a:pt x="2566445" y="1818261"/>
                  </a:cubicBezTo>
                  <a:lnTo>
                    <a:pt x="13436" y="1818261"/>
                  </a:lnTo>
                  <a:cubicBezTo>
                    <a:pt x="6016" y="1818261"/>
                    <a:pt x="0" y="1812246"/>
                    <a:pt x="0" y="1804825"/>
                  </a:cubicBezTo>
                  <a:lnTo>
                    <a:pt x="0" y="13436"/>
                  </a:lnTo>
                  <a:cubicBezTo>
                    <a:pt x="0" y="6016"/>
                    <a:pt x="6016" y="0"/>
                    <a:pt x="13436" y="0"/>
                  </a:cubicBezTo>
                  <a:close/>
                </a:path>
              </a:pathLst>
            </a:custGeom>
            <a:solidFill>
              <a:srgbClr val="F1898C">
                <a:alpha val="40000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47625"/>
              <a:ext cx="2579881" cy="18658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8" name="Freeform 18"/>
          <p:cNvSpPr/>
          <p:nvPr/>
        </p:nvSpPr>
        <p:spPr>
          <a:xfrm>
            <a:off x="7883044" y="3584083"/>
            <a:ext cx="9309881" cy="5312371"/>
          </a:xfrm>
          <a:custGeom>
            <a:avLst/>
            <a:gdLst/>
            <a:ahLst/>
            <a:cxnLst/>
            <a:rect l="l" t="t" r="r" b="b"/>
            <a:pathLst>
              <a:path w="9309881" h="5312371">
                <a:moveTo>
                  <a:pt x="0" y="0"/>
                </a:moveTo>
                <a:lnTo>
                  <a:pt x="9309881" y="0"/>
                </a:lnTo>
                <a:lnTo>
                  <a:pt x="9309881" y="5312371"/>
                </a:lnTo>
                <a:lnTo>
                  <a:pt x="0" y="531237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4017" b="-3296"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19" name="Group 19"/>
          <p:cNvGrpSpPr/>
          <p:nvPr/>
        </p:nvGrpSpPr>
        <p:grpSpPr>
          <a:xfrm>
            <a:off x="1028700" y="2567099"/>
            <a:ext cx="3160245" cy="6903711"/>
            <a:chOff x="0" y="0"/>
            <a:chExt cx="832328" cy="1818261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32328" cy="1818261"/>
            </a:xfrm>
            <a:custGeom>
              <a:avLst/>
              <a:gdLst/>
              <a:ahLst/>
              <a:cxnLst/>
              <a:rect l="l" t="t" r="r" b="b"/>
              <a:pathLst>
                <a:path w="832328" h="1818261">
                  <a:moveTo>
                    <a:pt x="41646" y="0"/>
                  </a:moveTo>
                  <a:lnTo>
                    <a:pt x="790682" y="0"/>
                  </a:lnTo>
                  <a:cubicBezTo>
                    <a:pt x="813682" y="0"/>
                    <a:pt x="832328" y="18646"/>
                    <a:pt x="832328" y="41646"/>
                  </a:cubicBezTo>
                  <a:lnTo>
                    <a:pt x="832328" y="1776615"/>
                  </a:lnTo>
                  <a:cubicBezTo>
                    <a:pt x="832328" y="1799616"/>
                    <a:pt x="813682" y="1818261"/>
                    <a:pt x="790682" y="1818261"/>
                  </a:cubicBezTo>
                  <a:lnTo>
                    <a:pt x="41646" y="1818261"/>
                  </a:lnTo>
                  <a:cubicBezTo>
                    <a:pt x="30601" y="1818261"/>
                    <a:pt x="20008" y="1813874"/>
                    <a:pt x="12198" y="1806063"/>
                  </a:cubicBezTo>
                  <a:cubicBezTo>
                    <a:pt x="4388" y="1798253"/>
                    <a:pt x="0" y="1787660"/>
                    <a:pt x="0" y="1776615"/>
                  </a:cubicBezTo>
                  <a:lnTo>
                    <a:pt x="0" y="41646"/>
                  </a:lnTo>
                  <a:cubicBezTo>
                    <a:pt x="0" y="30601"/>
                    <a:pt x="4388" y="20008"/>
                    <a:pt x="12198" y="12198"/>
                  </a:cubicBezTo>
                  <a:cubicBezTo>
                    <a:pt x="20008" y="4388"/>
                    <a:pt x="30601" y="0"/>
                    <a:pt x="41646" y="0"/>
                  </a:cubicBezTo>
                  <a:close/>
                </a:path>
              </a:pathLst>
            </a:custGeom>
            <a:solidFill>
              <a:srgbClr val="F1898C">
                <a:alpha val="40000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47625"/>
              <a:ext cx="832328" cy="18658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22" name="Freeform 22"/>
          <p:cNvSpPr/>
          <p:nvPr/>
        </p:nvSpPr>
        <p:spPr>
          <a:xfrm>
            <a:off x="1161937" y="3335404"/>
            <a:ext cx="2893770" cy="5705994"/>
          </a:xfrm>
          <a:custGeom>
            <a:avLst/>
            <a:gdLst/>
            <a:ahLst/>
            <a:cxnLst/>
            <a:rect l="l" t="t" r="r" b="b"/>
            <a:pathLst>
              <a:path w="2893770" h="5705994">
                <a:moveTo>
                  <a:pt x="0" y="0"/>
                </a:moveTo>
                <a:lnTo>
                  <a:pt x="2893770" y="0"/>
                </a:lnTo>
                <a:lnTo>
                  <a:pt x="2893770" y="5705994"/>
                </a:lnTo>
                <a:lnTo>
                  <a:pt x="0" y="570599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5112" t="-13950" r="-27120" b="-6471"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23" name="Group 23"/>
          <p:cNvGrpSpPr/>
          <p:nvPr/>
        </p:nvGrpSpPr>
        <p:grpSpPr>
          <a:xfrm>
            <a:off x="4436595" y="2597433"/>
            <a:ext cx="3102723" cy="2939439"/>
            <a:chOff x="0" y="0"/>
            <a:chExt cx="817178" cy="774173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7178" cy="774173"/>
            </a:xfrm>
            <a:custGeom>
              <a:avLst/>
              <a:gdLst/>
              <a:ahLst/>
              <a:cxnLst/>
              <a:rect l="l" t="t" r="r" b="b"/>
              <a:pathLst>
                <a:path w="817178" h="774173">
                  <a:moveTo>
                    <a:pt x="42418" y="0"/>
                  </a:moveTo>
                  <a:lnTo>
                    <a:pt x="774760" y="0"/>
                  </a:lnTo>
                  <a:cubicBezTo>
                    <a:pt x="798187" y="0"/>
                    <a:pt x="817178" y="18991"/>
                    <a:pt x="817178" y="42418"/>
                  </a:cubicBezTo>
                  <a:lnTo>
                    <a:pt x="817178" y="731755"/>
                  </a:lnTo>
                  <a:cubicBezTo>
                    <a:pt x="817178" y="743005"/>
                    <a:pt x="812709" y="753794"/>
                    <a:pt x="804754" y="761749"/>
                  </a:cubicBezTo>
                  <a:cubicBezTo>
                    <a:pt x="796799" y="769704"/>
                    <a:pt x="786010" y="774173"/>
                    <a:pt x="774760" y="774173"/>
                  </a:cubicBezTo>
                  <a:lnTo>
                    <a:pt x="42418" y="774173"/>
                  </a:lnTo>
                  <a:cubicBezTo>
                    <a:pt x="18991" y="774173"/>
                    <a:pt x="0" y="755182"/>
                    <a:pt x="0" y="731755"/>
                  </a:cubicBezTo>
                  <a:lnTo>
                    <a:pt x="0" y="42418"/>
                  </a:lnTo>
                  <a:cubicBezTo>
                    <a:pt x="0" y="18991"/>
                    <a:pt x="18991" y="0"/>
                    <a:pt x="42418" y="0"/>
                  </a:cubicBezTo>
                  <a:close/>
                </a:path>
              </a:pathLst>
            </a:custGeom>
            <a:solidFill>
              <a:srgbClr val="F1898C">
                <a:alpha val="40000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-47625"/>
              <a:ext cx="817178" cy="821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26" name="Freeform 26"/>
          <p:cNvSpPr/>
          <p:nvPr/>
        </p:nvSpPr>
        <p:spPr>
          <a:xfrm>
            <a:off x="4436595" y="4176331"/>
            <a:ext cx="2770884" cy="1077170"/>
          </a:xfrm>
          <a:custGeom>
            <a:avLst/>
            <a:gdLst/>
            <a:ahLst/>
            <a:cxnLst/>
            <a:rect l="l" t="t" r="r" b="b"/>
            <a:pathLst>
              <a:path w="2770884" h="1077170">
                <a:moveTo>
                  <a:pt x="0" y="0"/>
                </a:moveTo>
                <a:lnTo>
                  <a:pt x="2770884" y="0"/>
                </a:lnTo>
                <a:lnTo>
                  <a:pt x="2770884" y="1077170"/>
                </a:lnTo>
                <a:lnTo>
                  <a:pt x="0" y="107717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11975" t="-104955" r="-19998" b="-28685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7" name="Freeform 27"/>
          <p:cNvSpPr/>
          <p:nvPr/>
        </p:nvSpPr>
        <p:spPr>
          <a:xfrm>
            <a:off x="5124379" y="3415948"/>
            <a:ext cx="1906826" cy="843401"/>
          </a:xfrm>
          <a:custGeom>
            <a:avLst/>
            <a:gdLst/>
            <a:ahLst/>
            <a:cxnLst/>
            <a:rect l="l" t="t" r="r" b="b"/>
            <a:pathLst>
              <a:path w="1906826" h="843401">
                <a:moveTo>
                  <a:pt x="0" y="0"/>
                </a:moveTo>
                <a:lnTo>
                  <a:pt x="1906826" y="0"/>
                </a:lnTo>
                <a:lnTo>
                  <a:pt x="1906826" y="843401"/>
                </a:lnTo>
                <a:lnTo>
                  <a:pt x="0" y="84340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18853" t="-100000" r="-13570"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28" name="Group 28"/>
          <p:cNvGrpSpPr/>
          <p:nvPr/>
        </p:nvGrpSpPr>
        <p:grpSpPr>
          <a:xfrm>
            <a:off x="4421902" y="5927397"/>
            <a:ext cx="3288165" cy="3413620"/>
            <a:chOff x="0" y="0"/>
            <a:chExt cx="866019" cy="89906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866019" cy="899060"/>
            </a:xfrm>
            <a:custGeom>
              <a:avLst/>
              <a:gdLst/>
              <a:ahLst/>
              <a:cxnLst/>
              <a:rect l="l" t="t" r="r" b="b"/>
              <a:pathLst>
                <a:path w="866019" h="899060">
                  <a:moveTo>
                    <a:pt x="40026" y="0"/>
                  </a:moveTo>
                  <a:lnTo>
                    <a:pt x="825993" y="0"/>
                  </a:lnTo>
                  <a:cubicBezTo>
                    <a:pt x="836608" y="0"/>
                    <a:pt x="846789" y="4217"/>
                    <a:pt x="854295" y="11723"/>
                  </a:cubicBezTo>
                  <a:cubicBezTo>
                    <a:pt x="861802" y="19230"/>
                    <a:pt x="866019" y="29411"/>
                    <a:pt x="866019" y="40026"/>
                  </a:cubicBezTo>
                  <a:lnTo>
                    <a:pt x="866019" y="859034"/>
                  </a:lnTo>
                  <a:cubicBezTo>
                    <a:pt x="866019" y="881140"/>
                    <a:pt x="848098" y="899060"/>
                    <a:pt x="825993" y="899060"/>
                  </a:cubicBezTo>
                  <a:lnTo>
                    <a:pt x="40026" y="899060"/>
                  </a:lnTo>
                  <a:cubicBezTo>
                    <a:pt x="17920" y="899060"/>
                    <a:pt x="0" y="881140"/>
                    <a:pt x="0" y="859034"/>
                  </a:cubicBezTo>
                  <a:lnTo>
                    <a:pt x="0" y="40026"/>
                  </a:lnTo>
                  <a:cubicBezTo>
                    <a:pt x="0" y="17920"/>
                    <a:pt x="17920" y="0"/>
                    <a:pt x="40026" y="0"/>
                  </a:cubicBezTo>
                  <a:close/>
                </a:path>
              </a:pathLst>
            </a:custGeom>
            <a:solidFill>
              <a:srgbClr val="F1898C">
                <a:alpha val="40000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0" y="-47625"/>
              <a:ext cx="866019" cy="9466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31" name="Freeform 31"/>
          <p:cNvSpPr/>
          <p:nvPr/>
        </p:nvSpPr>
        <p:spPr>
          <a:xfrm>
            <a:off x="5458406" y="6648301"/>
            <a:ext cx="1466901" cy="1002254"/>
          </a:xfrm>
          <a:custGeom>
            <a:avLst/>
            <a:gdLst/>
            <a:ahLst/>
            <a:cxnLst/>
            <a:rect l="l" t="t" r="r" b="b"/>
            <a:pathLst>
              <a:path w="1466901" h="1002254">
                <a:moveTo>
                  <a:pt x="0" y="0"/>
                </a:moveTo>
                <a:lnTo>
                  <a:pt x="1466901" y="0"/>
                </a:lnTo>
                <a:lnTo>
                  <a:pt x="1466901" y="1002254"/>
                </a:lnTo>
                <a:lnTo>
                  <a:pt x="0" y="100225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57490" t="-112037" r="-51432" b="-12037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2" name="Freeform 32"/>
          <p:cNvSpPr/>
          <p:nvPr/>
        </p:nvSpPr>
        <p:spPr>
          <a:xfrm>
            <a:off x="5124379" y="7758133"/>
            <a:ext cx="2134955" cy="1138504"/>
          </a:xfrm>
          <a:custGeom>
            <a:avLst/>
            <a:gdLst/>
            <a:ahLst/>
            <a:cxnLst/>
            <a:rect l="l" t="t" r="r" b="b"/>
            <a:pathLst>
              <a:path w="2134955" h="1138504">
                <a:moveTo>
                  <a:pt x="0" y="0"/>
                </a:moveTo>
                <a:lnTo>
                  <a:pt x="2134955" y="0"/>
                </a:lnTo>
                <a:lnTo>
                  <a:pt x="2134955" y="1138504"/>
                </a:lnTo>
                <a:lnTo>
                  <a:pt x="0" y="1138504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48452" t="-145005" r="-43475" b="-42047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3" name="TextBox 33"/>
          <p:cNvSpPr txBox="1"/>
          <p:nvPr/>
        </p:nvSpPr>
        <p:spPr>
          <a:xfrm>
            <a:off x="6191857" y="912461"/>
            <a:ext cx="5834726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dirty="0">
                <a:solidFill>
                  <a:srgbClr val="004AAD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MONTHLY ANALYSIS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803880" y="2647598"/>
            <a:ext cx="3341220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9"/>
              </a:lnSpc>
              <a:spcBef>
                <a:spcPct val="0"/>
              </a:spcBef>
            </a:pPr>
            <a:r>
              <a:rPr lang="en-US" sz="2299" dirty="0">
                <a:solidFill>
                  <a:srgbClr val="004AAD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MONTHLY ORDERS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0355972" y="2647598"/>
            <a:ext cx="5223729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dirty="0">
                <a:solidFill>
                  <a:srgbClr val="004AAD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MONTHLY REVENUE TREND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4345626" y="2756183"/>
            <a:ext cx="3341220" cy="2806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80"/>
              </a:lnSpc>
              <a:spcBef>
                <a:spcPct val="0"/>
              </a:spcBef>
            </a:pPr>
            <a:r>
              <a:rPr lang="en-US" sz="1700" dirty="0">
                <a:solidFill>
                  <a:srgbClr val="004AAD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LEAST REVENUE MONTH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4436595" y="6260054"/>
            <a:ext cx="3341220" cy="2806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80"/>
              </a:lnSpc>
              <a:spcBef>
                <a:spcPct val="0"/>
              </a:spcBef>
            </a:pPr>
            <a:r>
              <a:rPr lang="en-US" sz="1700" dirty="0">
                <a:solidFill>
                  <a:srgbClr val="004AAD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HIGHEST REVENUE MONTH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4436595" y="9382088"/>
            <a:ext cx="4155541" cy="2641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40"/>
              </a:lnSpc>
            </a:pPr>
            <a:r>
              <a:rPr lang="en-US" sz="1600" spc="227">
                <a:solidFill>
                  <a:srgbClr val="D8404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** </a:t>
            </a:r>
            <a:r>
              <a:rPr lang="en-US" sz="1600" spc="227">
                <a:solidFill>
                  <a:srgbClr val="004AAD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REVENUE IN RUPEES ₹</a:t>
            </a:r>
          </a:p>
        </p:txBody>
      </p:sp>
      <p:sp>
        <p:nvSpPr>
          <p:cNvPr id="39" name="Freeform 39"/>
          <p:cNvSpPr/>
          <p:nvPr/>
        </p:nvSpPr>
        <p:spPr>
          <a:xfrm rot="2798595">
            <a:off x="16349066" y="8503227"/>
            <a:ext cx="2447294" cy="2054908"/>
          </a:xfrm>
          <a:custGeom>
            <a:avLst/>
            <a:gdLst/>
            <a:ahLst/>
            <a:cxnLst/>
            <a:rect l="l" t="t" r="r" b="b"/>
            <a:pathLst>
              <a:path w="2447294" h="2054908">
                <a:moveTo>
                  <a:pt x="0" y="0"/>
                </a:moveTo>
                <a:lnTo>
                  <a:pt x="2447295" y="0"/>
                </a:lnTo>
                <a:lnTo>
                  <a:pt x="2447295" y="2054908"/>
                </a:lnTo>
                <a:lnTo>
                  <a:pt x="0" y="2054908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-8761" r="-22792" b="-4384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0" name="Freeform 40"/>
          <p:cNvSpPr/>
          <p:nvPr/>
        </p:nvSpPr>
        <p:spPr>
          <a:xfrm rot="2798595">
            <a:off x="-626620" y="-522787"/>
            <a:ext cx="2447294" cy="2054908"/>
          </a:xfrm>
          <a:custGeom>
            <a:avLst/>
            <a:gdLst/>
            <a:ahLst/>
            <a:cxnLst/>
            <a:rect l="l" t="t" r="r" b="b"/>
            <a:pathLst>
              <a:path w="2447294" h="2054908">
                <a:moveTo>
                  <a:pt x="0" y="0"/>
                </a:moveTo>
                <a:lnTo>
                  <a:pt x="2447294" y="0"/>
                </a:lnTo>
                <a:lnTo>
                  <a:pt x="2447294" y="2054908"/>
                </a:lnTo>
                <a:lnTo>
                  <a:pt x="0" y="2054908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-8761" r="-22792" b="-4384"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  <p:bldP spid="11" grpId="0" animBg="1"/>
      <p:bldP spid="12" grpId="0" animBg="1"/>
      <p:bldP spid="13" grpId="0" animBg="1"/>
      <p:bldP spid="18" grpId="0" animBg="1"/>
      <p:bldP spid="22" grpId="0" animBg="1"/>
      <p:bldP spid="26" grpId="0" animBg="1"/>
      <p:bldP spid="27" grpId="0" animBg="1"/>
      <p:bldP spid="31" grpId="0" animBg="1"/>
      <p:bldP spid="32" grpId="0" animBg="1"/>
      <p:bldP spid="33" grpId="0"/>
      <p:bldP spid="34" grpId="0"/>
      <p:bldP spid="35" grpId="0"/>
      <p:bldP spid="36" grpId="0"/>
      <p:bldP spid="37" grpId="0"/>
      <p:bldP spid="39" grpId="0" animBg="1"/>
      <p:bldP spid="40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</TotalTime>
  <Words>508</Words>
  <Application>Microsoft Office PowerPoint</Application>
  <PresentationFormat>Custom</PresentationFormat>
  <Paragraphs>127</Paragraphs>
  <Slides>12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4" baseType="lpstr">
      <vt:lpstr>Aptos</vt:lpstr>
      <vt:lpstr>Yellowtail</vt:lpstr>
      <vt:lpstr>Porcelain</vt:lpstr>
      <vt:lpstr>Horizon</vt:lpstr>
      <vt:lpstr>League Spartan</vt:lpstr>
      <vt:lpstr>TT Commons Pro</vt:lpstr>
      <vt:lpstr>Arial</vt:lpstr>
      <vt:lpstr>Glacial Indifference</vt:lpstr>
      <vt:lpstr>Cy Grotesk Key Bold</vt:lpstr>
      <vt:lpstr>Arial Bold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Pizza</dc:title>
  <cp:lastModifiedBy>abhilashreddy anugu</cp:lastModifiedBy>
  <cp:revision>2</cp:revision>
  <dcterms:created xsi:type="dcterms:W3CDTF">2006-08-16T00:00:00Z</dcterms:created>
  <dcterms:modified xsi:type="dcterms:W3CDTF">2025-06-26T07:25:43Z</dcterms:modified>
  <dc:identifier>DAGrK613ZiU</dc:identifier>
</cp:coreProperties>
</file>